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1110" r:id="rId2"/>
    <p:sldId id="1322" r:id="rId3"/>
    <p:sldId id="1302" r:id="rId4"/>
    <p:sldId id="1252" r:id="rId5"/>
    <p:sldId id="1306" r:id="rId6"/>
    <p:sldId id="1239" r:id="rId7"/>
    <p:sldId id="1329" r:id="rId8"/>
    <p:sldId id="1393" r:id="rId9"/>
    <p:sldId id="1333" r:id="rId10"/>
    <p:sldId id="1321" r:id="rId11"/>
    <p:sldId id="1473" r:id="rId12"/>
    <p:sldId id="1330" r:id="rId13"/>
    <p:sldId id="1229" r:id="rId14"/>
    <p:sldId id="1331" r:id="rId15"/>
    <p:sldId id="1231" r:id="rId16"/>
    <p:sldId id="1348" r:id="rId17"/>
    <p:sldId id="1243" r:id="rId18"/>
    <p:sldId id="1468" r:id="rId19"/>
    <p:sldId id="1472" r:id="rId20"/>
    <p:sldId id="1439" r:id="rId21"/>
    <p:sldId id="1440" r:id="rId22"/>
    <p:sldId id="1474" r:id="rId23"/>
    <p:sldId id="1441" r:id="rId24"/>
    <p:sldId id="1442" r:id="rId25"/>
    <p:sldId id="1443" r:id="rId26"/>
    <p:sldId id="1444" r:id="rId27"/>
    <p:sldId id="1445" r:id="rId28"/>
    <p:sldId id="1446" r:id="rId29"/>
    <p:sldId id="1447" r:id="rId30"/>
    <p:sldId id="1448" r:id="rId31"/>
    <p:sldId id="1449" r:id="rId32"/>
    <p:sldId id="1450" r:id="rId33"/>
    <p:sldId id="1451" r:id="rId34"/>
    <p:sldId id="1452" r:id="rId35"/>
    <p:sldId id="1453" r:id="rId36"/>
    <p:sldId id="1454" r:id="rId37"/>
    <p:sldId id="1455" r:id="rId38"/>
    <p:sldId id="1456" r:id="rId39"/>
    <p:sldId id="1457" r:id="rId40"/>
    <p:sldId id="1458" r:id="rId41"/>
    <p:sldId id="1459" r:id="rId42"/>
    <p:sldId id="1471" r:id="rId43"/>
    <p:sldId id="1336" r:id="rId44"/>
    <p:sldId id="1337" r:id="rId45"/>
    <p:sldId id="1351" r:id="rId46"/>
    <p:sldId id="1352" r:id="rId47"/>
    <p:sldId id="1462" r:id="rId48"/>
    <p:sldId id="1470" r:id="rId49"/>
    <p:sldId id="1463" r:id="rId50"/>
    <p:sldId id="1465" r:id="rId51"/>
  </p:sldIdLst>
  <p:sldSz cx="9144000" cy="6858000" type="screen4x3"/>
  <p:notesSz cx="7104063" cy="10234613"/>
  <p:defaultTextStyle>
    <a:defPPr>
      <a:defRPr lang="en-GB"/>
    </a:defPPr>
    <a:lvl1pPr algn="l" rtl="0" fontAlgn="base">
      <a:spcBef>
        <a:spcPct val="0"/>
      </a:spcBef>
      <a:spcAft>
        <a:spcPct val="0"/>
      </a:spcAft>
      <a:defRPr sz="1600" kern="1200">
        <a:solidFill>
          <a:srgbClr val="005500"/>
        </a:solidFill>
        <a:latin typeface="Tahoma" pitchFamily="34" charset="0"/>
        <a:ea typeface="+mn-ea"/>
        <a:cs typeface="+mn-cs"/>
      </a:defRPr>
    </a:lvl1pPr>
    <a:lvl2pPr marL="457200" algn="l" rtl="0" fontAlgn="base">
      <a:spcBef>
        <a:spcPct val="0"/>
      </a:spcBef>
      <a:spcAft>
        <a:spcPct val="0"/>
      </a:spcAft>
      <a:defRPr sz="1600" kern="1200">
        <a:solidFill>
          <a:srgbClr val="005500"/>
        </a:solidFill>
        <a:latin typeface="Tahoma" pitchFamily="34" charset="0"/>
        <a:ea typeface="+mn-ea"/>
        <a:cs typeface="+mn-cs"/>
      </a:defRPr>
    </a:lvl2pPr>
    <a:lvl3pPr marL="914400" algn="l" rtl="0" fontAlgn="base">
      <a:spcBef>
        <a:spcPct val="0"/>
      </a:spcBef>
      <a:spcAft>
        <a:spcPct val="0"/>
      </a:spcAft>
      <a:defRPr sz="1600" kern="1200">
        <a:solidFill>
          <a:srgbClr val="005500"/>
        </a:solidFill>
        <a:latin typeface="Tahoma" pitchFamily="34" charset="0"/>
        <a:ea typeface="+mn-ea"/>
        <a:cs typeface="+mn-cs"/>
      </a:defRPr>
    </a:lvl3pPr>
    <a:lvl4pPr marL="1371600" algn="l" rtl="0" fontAlgn="base">
      <a:spcBef>
        <a:spcPct val="0"/>
      </a:spcBef>
      <a:spcAft>
        <a:spcPct val="0"/>
      </a:spcAft>
      <a:defRPr sz="1600" kern="1200">
        <a:solidFill>
          <a:srgbClr val="005500"/>
        </a:solidFill>
        <a:latin typeface="Tahoma" pitchFamily="34" charset="0"/>
        <a:ea typeface="+mn-ea"/>
        <a:cs typeface="+mn-cs"/>
      </a:defRPr>
    </a:lvl4pPr>
    <a:lvl5pPr marL="1828800" algn="l" rtl="0" fontAlgn="base">
      <a:spcBef>
        <a:spcPct val="0"/>
      </a:spcBef>
      <a:spcAft>
        <a:spcPct val="0"/>
      </a:spcAft>
      <a:defRPr sz="1600" kern="1200">
        <a:solidFill>
          <a:srgbClr val="005500"/>
        </a:solidFill>
        <a:latin typeface="Tahoma" pitchFamily="34" charset="0"/>
        <a:ea typeface="+mn-ea"/>
        <a:cs typeface="+mn-cs"/>
      </a:defRPr>
    </a:lvl5pPr>
    <a:lvl6pPr marL="2286000" algn="l" defTabSz="914400" rtl="0" eaLnBrk="1" latinLnBrk="0" hangingPunct="1">
      <a:defRPr sz="1600" kern="1200">
        <a:solidFill>
          <a:srgbClr val="005500"/>
        </a:solidFill>
        <a:latin typeface="Tahoma" pitchFamily="34" charset="0"/>
        <a:ea typeface="+mn-ea"/>
        <a:cs typeface="+mn-cs"/>
      </a:defRPr>
    </a:lvl6pPr>
    <a:lvl7pPr marL="2743200" algn="l" defTabSz="914400" rtl="0" eaLnBrk="1" latinLnBrk="0" hangingPunct="1">
      <a:defRPr sz="1600" kern="1200">
        <a:solidFill>
          <a:srgbClr val="005500"/>
        </a:solidFill>
        <a:latin typeface="Tahoma" pitchFamily="34" charset="0"/>
        <a:ea typeface="+mn-ea"/>
        <a:cs typeface="+mn-cs"/>
      </a:defRPr>
    </a:lvl7pPr>
    <a:lvl8pPr marL="3200400" algn="l" defTabSz="914400" rtl="0" eaLnBrk="1" latinLnBrk="0" hangingPunct="1">
      <a:defRPr sz="1600" kern="1200">
        <a:solidFill>
          <a:srgbClr val="005500"/>
        </a:solidFill>
        <a:latin typeface="Tahoma" pitchFamily="34" charset="0"/>
        <a:ea typeface="+mn-ea"/>
        <a:cs typeface="+mn-cs"/>
      </a:defRPr>
    </a:lvl8pPr>
    <a:lvl9pPr marL="3657600" algn="l" defTabSz="914400" rtl="0" eaLnBrk="1" latinLnBrk="0" hangingPunct="1">
      <a:defRPr sz="1600" kern="1200">
        <a:solidFill>
          <a:srgbClr val="005500"/>
        </a:solidFill>
        <a:latin typeface="Tahoma" pitchFamily="34" charset="0"/>
        <a:ea typeface="+mn-ea"/>
        <a:cs typeface="+mn-cs"/>
      </a:defRPr>
    </a:lvl9pPr>
  </p:defaultTextStyle>
  <p:extLst>
    <p:ext uri="{521415D9-36F7-43E2-AB2F-B90AF26B5E84}">
      <p14:sectionLst xmlns:p14="http://schemas.microsoft.com/office/powerpoint/2010/main" xmlns="">
        <p14:section name="Default Section" id="{188BFA91-FDE4-2849-9AD4-835228AA7D64}">
          <p14:sldIdLst>
            <p14:sldId id="1110"/>
            <p14:sldId id="1322"/>
            <p14:sldId id="1302"/>
            <p14:sldId id="1250"/>
            <p14:sldId id="1252"/>
            <p14:sldId id="1306"/>
            <p14:sldId id="1307"/>
            <p14:sldId id="1321"/>
            <p14:sldId id="1239"/>
            <p14:sldId id="1330"/>
            <p14:sldId id="1229"/>
            <p14:sldId id="1331"/>
            <p14:sldId id="1231"/>
            <p14:sldId id="1348"/>
            <p14:sldId id="1243"/>
            <p14:sldId id="1468"/>
            <p14:sldId id="1323"/>
            <p14:sldId id="1325"/>
            <p14:sldId id="1326"/>
            <p14:sldId id="1327"/>
            <p14:sldId id="1328"/>
            <p14:sldId id="1332"/>
            <p14:sldId id="1334"/>
            <p14:sldId id="1434"/>
            <p14:sldId id="1433"/>
            <p14:sldId id="1435"/>
            <p14:sldId id="1436"/>
            <p14:sldId id="1329"/>
            <p14:sldId id="1390"/>
            <p14:sldId id="1391"/>
            <p14:sldId id="1392"/>
            <p14:sldId id="1393"/>
            <p14:sldId id="1333"/>
            <p14:sldId id="1347"/>
            <p14:sldId id="1343"/>
            <p14:sldId id="1340"/>
            <p14:sldId id="1341"/>
            <p14:sldId id="1339"/>
            <p14:sldId id="1345"/>
            <p14:sldId id="1344"/>
            <p14:sldId id="1346"/>
            <p14:sldId id="1324"/>
            <p14:sldId id="1336"/>
            <p14:sldId id="1337"/>
            <p14:sldId id="1349"/>
            <p14:sldId id="1350"/>
            <p14:sldId id="1351"/>
            <p14:sldId id="1352"/>
            <p14:sldId id="1353"/>
            <p14:sldId id="1463"/>
            <p14:sldId id="1354"/>
            <p14:sldId id="1335"/>
            <p14:sldId id="1358"/>
            <p14:sldId id="1360"/>
            <p14:sldId id="1361"/>
            <p14:sldId id="1363"/>
            <p14:sldId id="1378"/>
            <p14:sldId id="1380"/>
            <p14:sldId id="1431"/>
            <p14:sldId id="1382"/>
            <p14:sldId id="1383"/>
            <p14:sldId id="1384"/>
            <p14:sldId id="1385"/>
            <p14:sldId id="1386"/>
            <p14:sldId id="1387"/>
            <p14:sldId id="1377"/>
            <p14:sldId id="1367"/>
            <p14:sldId id="1366"/>
            <p14:sldId id="1368"/>
            <p14:sldId id="1389"/>
            <p14:sldId id="1370"/>
            <p14:sldId id="1371"/>
            <p14:sldId id="1372"/>
            <p14:sldId id="1373"/>
            <p14:sldId id="1374"/>
            <p14:sldId id="1375"/>
            <p14:sldId id="1376"/>
            <p14:sldId id="1357"/>
            <p14:sldId id="1397"/>
            <p14:sldId id="1398"/>
            <p14:sldId id="1399"/>
            <p14:sldId id="1400"/>
            <p14:sldId id="1401"/>
            <p14:sldId id="1402"/>
            <p14:sldId id="1403"/>
            <p14:sldId id="1404"/>
            <p14:sldId id="1394"/>
            <p14:sldId id="1395"/>
            <p14:sldId id="1396"/>
            <p14:sldId id="1405"/>
            <p14:sldId id="1407"/>
            <p14:sldId id="1408"/>
            <p14:sldId id="1409"/>
            <p14:sldId id="1406"/>
            <p14:sldId id="1410"/>
            <p14:sldId id="1411"/>
            <p14:sldId id="1414"/>
            <p14:sldId id="1415"/>
            <p14:sldId id="1416"/>
            <p14:sldId id="1417"/>
            <p14:sldId id="1418"/>
            <p14:sldId id="1412"/>
            <p14:sldId id="1427"/>
            <p14:sldId id="1428"/>
            <p14:sldId id="1429"/>
            <p14:sldId id="1425"/>
            <p14:sldId id="1466"/>
            <p14:sldId id="1420"/>
            <p14:sldId id="1421"/>
            <p14:sldId id="1388"/>
            <p14:sldId id="1439"/>
            <p14:sldId id="1440"/>
            <p14:sldId id="1441"/>
            <p14:sldId id="1442"/>
            <p14:sldId id="1443"/>
            <p14:sldId id="1444"/>
            <p14:sldId id="1445"/>
            <p14:sldId id="1446"/>
            <p14:sldId id="1447"/>
            <p14:sldId id="1448"/>
            <p14:sldId id="1449"/>
            <p14:sldId id="1450"/>
            <p14:sldId id="1451"/>
            <p14:sldId id="1452"/>
            <p14:sldId id="1453"/>
            <p14:sldId id="1454"/>
            <p14:sldId id="1455"/>
            <p14:sldId id="1456"/>
            <p14:sldId id="1457"/>
            <p14:sldId id="1458"/>
            <p14:sldId id="1459"/>
            <p14:sldId id="1460"/>
            <p14:sldId id="1462"/>
            <p14:sldId id="1437"/>
            <p14:sldId id="1438"/>
            <p14:sldId id="1465"/>
            <p14:sldId id="1467"/>
            <p14:sldId id="1426"/>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2"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a:srgbClr val="FF1900"/>
    <a:srgbClr val="003663"/>
    <a:srgbClr val="FF9900"/>
    <a:srgbClr val="E6EEFA"/>
    <a:srgbClr val="F04B26"/>
    <a:srgbClr val="D21519"/>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74" autoAdjust="0"/>
    <p:restoredTop sz="95405" autoAdjust="0"/>
  </p:normalViewPr>
  <p:slideViewPr>
    <p:cSldViewPr>
      <p:cViewPr varScale="1">
        <p:scale>
          <a:sx n="76" d="100"/>
          <a:sy n="76" d="100"/>
        </p:scale>
        <p:origin x="-96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5" d="100"/>
          <a:sy n="65" d="100"/>
        </p:scale>
        <p:origin x="-3328" y="-112"/>
      </p:cViewPr>
      <p:guideLst>
        <p:guide orient="horz" pos="3222"/>
        <p:guide pos="223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2" y="0"/>
            <a:ext cx="3078865" cy="510349"/>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1">
                <a:solidFill>
                  <a:schemeClr val="tx2"/>
                </a:solidFill>
                <a:latin typeface="Garamond" pitchFamily="18" charset="0"/>
              </a:defRPr>
            </a:lvl1pPr>
          </a:lstStyle>
          <a:p>
            <a:pPr>
              <a:defRPr/>
            </a:pPr>
            <a:endParaRPr lang="en-US" dirty="0"/>
          </a:p>
        </p:txBody>
      </p:sp>
      <p:sp>
        <p:nvSpPr>
          <p:cNvPr id="8195" name="Rectangle 3"/>
          <p:cNvSpPr>
            <a:spLocks noGrp="1" noChangeArrowheads="1"/>
          </p:cNvSpPr>
          <p:nvPr>
            <p:ph type="dt" sz="quarter" idx="1"/>
          </p:nvPr>
        </p:nvSpPr>
        <p:spPr bwMode="auto">
          <a:xfrm>
            <a:off x="4025198" y="0"/>
            <a:ext cx="3078865" cy="510349"/>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1">
                <a:solidFill>
                  <a:schemeClr val="tx2"/>
                </a:solidFill>
                <a:latin typeface="Garamond" pitchFamily="18" charset="0"/>
              </a:defRPr>
            </a:lvl1pPr>
          </a:lstStyle>
          <a:p>
            <a:pPr>
              <a:defRPr/>
            </a:pPr>
            <a:endParaRPr lang="en-US" dirty="0"/>
          </a:p>
        </p:txBody>
      </p:sp>
      <p:sp>
        <p:nvSpPr>
          <p:cNvPr id="8196" name="Rectangle 4"/>
          <p:cNvSpPr>
            <a:spLocks noGrp="1" noChangeArrowheads="1"/>
          </p:cNvSpPr>
          <p:nvPr>
            <p:ph type="ftr" sz="quarter" idx="2"/>
          </p:nvPr>
        </p:nvSpPr>
        <p:spPr bwMode="auto">
          <a:xfrm>
            <a:off x="2" y="9724265"/>
            <a:ext cx="3078865" cy="510349"/>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1">
                <a:solidFill>
                  <a:schemeClr val="tx2"/>
                </a:solidFill>
                <a:latin typeface="Garamond" pitchFamily="18" charset="0"/>
              </a:defRPr>
            </a:lvl1pPr>
          </a:lstStyle>
          <a:p>
            <a:pPr>
              <a:defRPr/>
            </a:pPr>
            <a:endParaRPr lang="en-US" dirty="0"/>
          </a:p>
        </p:txBody>
      </p:sp>
      <p:sp>
        <p:nvSpPr>
          <p:cNvPr id="8197" name="Rectangle 5"/>
          <p:cNvSpPr>
            <a:spLocks noGrp="1" noChangeArrowheads="1"/>
          </p:cNvSpPr>
          <p:nvPr>
            <p:ph type="sldNum" sz="quarter" idx="3"/>
          </p:nvPr>
        </p:nvSpPr>
        <p:spPr bwMode="auto">
          <a:xfrm>
            <a:off x="4025198" y="9724265"/>
            <a:ext cx="3078865" cy="510349"/>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1">
                <a:solidFill>
                  <a:schemeClr val="tx2"/>
                </a:solidFill>
                <a:latin typeface="Garamond" pitchFamily="18" charset="0"/>
              </a:defRPr>
            </a:lvl1pPr>
          </a:lstStyle>
          <a:p>
            <a:pPr>
              <a:defRPr/>
            </a:pPr>
            <a:fld id="{6A75EA8E-88E2-4EE1-B2AE-3F81E52E850B}" type="slidenum">
              <a:rPr lang="en-GB"/>
              <a:pPr>
                <a:defRPr/>
              </a:pPr>
              <a:t>‹#›</a:t>
            </a:fld>
            <a:endParaRPr lang="en-GB" dirty="0"/>
          </a:p>
        </p:txBody>
      </p:sp>
    </p:spTree>
    <p:extLst>
      <p:ext uri="{BB962C8B-B14F-4D97-AF65-F5344CB8AC3E}">
        <p14:creationId xmlns:p14="http://schemas.microsoft.com/office/powerpoint/2010/main" xmlns="" val="26828183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3078865" cy="510349"/>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solidFill>
                  <a:schemeClr val="tx1"/>
                </a:solidFill>
                <a:latin typeface="Times New Roman" pitchFamily="18" charset="0"/>
              </a:defRPr>
            </a:lvl1pPr>
          </a:lstStyle>
          <a:p>
            <a:pPr>
              <a:defRPr/>
            </a:pPr>
            <a:endParaRPr lang="en-US" dirty="0"/>
          </a:p>
        </p:txBody>
      </p:sp>
      <p:sp>
        <p:nvSpPr>
          <p:cNvPr id="4099" name="Rectangle 3"/>
          <p:cNvSpPr>
            <a:spLocks noGrp="1" noChangeArrowheads="1"/>
          </p:cNvSpPr>
          <p:nvPr>
            <p:ph type="dt" idx="1"/>
          </p:nvPr>
        </p:nvSpPr>
        <p:spPr bwMode="auto">
          <a:xfrm>
            <a:off x="4025198" y="0"/>
            <a:ext cx="3078865" cy="510349"/>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solidFill>
                  <a:schemeClr val="tx1"/>
                </a:solidFill>
                <a:latin typeface="Times New Roman" pitchFamily="18" charset="0"/>
              </a:defRPr>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995363" y="768350"/>
            <a:ext cx="5114925" cy="3836988"/>
          </a:xfrm>
          <a:prstGeom prst="rect">
            <a:avLst/>
          </a:prstGeom>
          <a:noFill/>
          <a:ln w="9525">
            <a:solidFill>
              <a:srgbClr val="000000"/>
            </a:solidFill>
            <a:miter lim="800000"/>
            <a:headEnd/>
            <a:tailEnd/>
          </a:ln>
        </p:spPr>
      </p:sp>
      <p:sp>
        <p:nvSpPr>
          <p:cNvPr id="4102" name="Rectangle 6"/>
          <p:cNvSpPr>
            <a:spLocks noGrp="1" noChangeArrowheads="1"/>
          </p:cNvSpPr>
          <p:nvPr>
            <p:ph type="ftr" sz="quarter" idx="4"/>
          </p:nvPr>
        </p:nvSpPr>
        <p:spPr bwMode="auto">
          <a:xfrm>
            <a:off x="2" y="9724265"/>
            <a:ext cx="3078865" cy="510349"/>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solidFill>
                  <a:schemeClr val="tx1"/>
                </a:solidFill>
                <a:latin typeface="Times New Roman" pitchFamily="18" charset="0"/>
              </a:defRPr>
            </a:lvl1pPr>
          </a:lstStyle>
          <a:p>
            <a:pPr>
              <a:defRPr/>
            </a:pPr>
            <a:endParaRPr lang="en-US" dirty="0"/>
          </a:p>
        </p:txBody>
      </p:sp>
      <p:sp>
        <p:nvSpPr>
          <p:cNvPr id="4103" name="Rectangle 7"/>
          <p:cNvSpPr>
            <a:spLocks noGrp="1" noChangeArrowheads="1"/>
          </p:cNvSpPr>
          <p:nvPr>
            <p:ph type="sldNum" sz="quarter" idx="5"/>
          </p:nvPr>
        </p:nvSpPr>
        <p:spPr bwMode="auto">
          <a:xfrm>
            <a:off x="4025198" y="9724265"/>
            <a:ext cx="3078865" cy="510349"/>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solidFill>
                  <a:schemeClr val="tx1"/>
                </a:solidFill>
                <a:latin typeface="Times New Roman" pitchFamily="18" charset="0"/>
              </a:defRPr>
            </a:lvl1pPr>
          </a:lstStyle>
          <a:p>
            <a:pPr>
              <a:defRPr/>
            </a:pPr>
            <a:fld id="{26593E41-F2FC-4AE2-8379-312CB3C0AF4B}" type="slidenum">
              <a:rPr lang="en-GB"/>
              <a:pPr>
                <a:defRPr/>
              </a:pPr>
              <a:t>‹#›</a:t>
            </a:fld>
            <a:endParaRPr lang="en-GB" dirty="0"/>
          </a:p>
        </p:txBody>
      </p:sp>
      <p:sp>
        <p:nvSpPr>
          <p:cNvPr id="8" name="Notes Placeholder 7"/>
          <p:cNvSpPr>
            <a:spLocks noGrp="1"/>
          </p:cNvSpPr>
          <p:nvPr>
            <p:ph type="body" sz="quarter" idx="3"/>
          </p:nvPr>
        </p:nvSpPr>
        <p:spPr>
          <a:xfrm>
            <a:off x="711393" y="4859695"/>
            <a:ext cx="5681279" cy="4606144"/>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Tree>
    <p:extLst>
      <p:ext uri="{BB962C8B-B14F-4D97-AF65-F5344CB8AC3E}">
        <p14:creationId xmlns:p14="http://schemas.microsoft.com/office/powerpoint/2010/main" xmlns="" val="27923218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a:t>
            </a:fld>
            <a:endParaRPr lang="en-GB" dirty="0"/>
          </a:p>
        </p:txBody>
      </p:sp>
    </p:spTree>
    <p:extLst>
      <p:ext uri="{BB962C8B-B14F-4D97-AF65-F5344CB8AC3E}">
        <p14:creationId xmlns:p14="http://schemas.microsoft.com/office/powerpoint/2010/main" xmlns="" val="408824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11</a:t>
            </a:fld>
            <a:endParaRPr lang="en-GB" dirty="0"/>
          </a:p>
        </p:txBody>
      </p:sp>
    </p:spTree>
    <p:extLst>
      <p:ext uri="{BB962C8B-B14F-4D97-AF65-F5344CB8AC3E}">
        <p14:creationId xmlns:p14="http://schemas.microsoft.com/office/powerpoint/2010/main" xmlns="" val="1641593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bg-BG"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sz="1600">
                <a:solidFill>
                  <a:srgbClr val="005500"/>
                </a:solidFill>
                <a:latin typeface="Tahoma" panose="020B0604030504040204" pitchFamily="34" charset="0"/>
              </a:defRPr>
            </a:lvl1pPr>
            <a:lvl2pPr marL="742950" indent="-285750" defTabSz="990600" eaLnBrk="0" hangingPunct="0">
              <a:defRPr sz="1600">
                <a:solidFill>
                  <a:srgbClr val="005500"/>
                </a:solidFill>
                <a:latin typeface="Tahoma" panose="020B0604030504040204" pitchFamily="34" charset="0"/>
              </a:defRPr>
            </a:lvl2pPr>
            <a:lvl3pPr marL="1143000" indent="-228600" defTabSz="990600" eaLnBrk="0" hangingPunct="0">
              <a:defRPr sz="1600">
                <a:solidFill>
                  <a:srgbClr val="005500"/>
                </a:solidFill>
                <a:latin typeface="Tahoma" panose="020B0604030504040204" pitchFamily="34" charset="0"/>
              </a:defRPr>
            </a:lvl3pPr>
            <a:lvl4pPr marL="1600200" indent="-228600" defTabSz="990600" eaLnBrk="0" hangingPunct="0">
              <a:defRPr sz="1600">
                <a:solidFill>
                  <a:srgbClr val="005500"/>
                </a:solidFill>
                <a:latin typeface="Tahoma" panose="020B0604030504040204" pitchFamily="34" charset="0"/>
              </a:defRPr>
            </a:lvl4pPr>
            <a:lvl5pPr marL="2057400" indent="-228600" defTabSz="990600" eaLnBrk="0" hangingPunct="0">
              <a:defRPr sz="1600">
                <a:solidFill>
                  <a:srgbClr val="005500"/>
                </a:solidFill>
                <a:latin typeface="Tahoma" panose="020B0604030504040204" pitchFamily="34" charset="0"/>
              </a:defRPr>
            </a:lvl5pPr>
            <a:lvl6pPr marL="2514600" indent="-228600" defTabSz="990600" eaLnBrk="0" fontAlgn="base" hangingPunct="0">
              <a:spcBef>
                <a:spcPct val="0"/>
              </a:spcBef>
              <a:spcAft>
                <a:spcPct val="0"/>
              </a:spcAft>
              <a:defRPr sz="1600">
                <a:solidFill>
                  <a:srgbClr val="005500"/>
                </a:solidFill>
                <a:latin typeface="Tahoma" panose="020B0604030504040204" pitchFamily="34" charset="0"/>
              </a:defRPr>
            </a:lvl6pPr>
            <a:lvl7pPr marL="2971800" indent="-228600" defTabSz="990600" eaLnBrk="0" fontAlgn="base" hangingPunct="0">
              <a:spcBef>
                <a:spcPct val="0"/>
              </a:spcBef>
              <a:spcAft>
                <a:spcPct val="0"/>
              </a:spcAft>
              <a:defRPr sz="1600">
                <a:solidFill>
                  <a:srgbClr val="005500"/>
                </a:solidFill>
                <a:latin typeface="Tahoma" panose="020B0604030504040204" pitchFamily="34" charset="0"/>
              </a:defRPr>
            </a:lvl7pPr>
            <a:lvl8pPr marL="3429000" indent="-228600" defTabSz="990600" eaLnBrk="0" fontAlgn="base" hangingPunct="0">
              <a:spcBef>
                <a:spcPct val="0"/>
              </a:spcBef>
              <a:spcAft>
                <a:spcPct val="0"/>
              </a:spcAft>
              <a:defRPr sz="1600">
                <a:solidFill>
                  <a:srgbClr val="005500"/>
                </a:solidFill>
                <a:latin typeface="Tahoma" panose="020B0604030504040204" pitchFamily="34" charset="0"/>
              </a:defRPr>
            </a:lvl8pPr>
            <a:lvl9pPr marL="3886200" indent="-228600" defTabSz="990600" eaLnBrk="0" fontAlgn="base" hangingPunct="0">
              <a:spcBef>
                <a:spcPct val="0"/>
              </a:spcBef>
              <a:spcAft>
                <a:spcPct val="0"/>
              </a:spcAft>
              <a:defRPr sz="1600">
                <a:solidFill>
                  <a:srgbClr val="005500"/>
                </a:solidFill>
                <a:latin typeface="Tahoma" panose="020B0604030504040204" pitchFamily="34" charset="0"/>
              </a:defRPr>
            </a:lvl9pPr>
          </a:lstStyle>
          <a:p>
            <a:pPr eaLnBrk="1" hangingPunct="1"/>
            <a:fld id="{E174D34D-A0DD-4358-8468-99F9C57B14AE}" type="slidenum">
              <a:rPr lang="en-GB" altLang="bg-BG" sz="1300">
                <a:solidFill>
                  <a:schemeClr val="tx1"/>
                </a:solidFill>
                <a:latin typeface="Times New Roman" panose="02020603050405020304" pitchFamily="18" charset="0"/>
              </a:rPr>
              <a:pPr eaLnBrk="1" hangingPunct="1"/>
              <a:t>12</a:t>
            </a:fld>
            <a:endParaRPr lang="en-GB" altLang="bg-BG"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xmlns="" val="371216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13</a:t>
            </a:fld>
            <a:endParaRPr lang="en-GB" dirty="0"/>
          </a:p>
        </p:txBody>
      </p:sp>
    </p:spTree>
    <p:extLst>
      <p:ext uri="{BB962C8B-B14F-4D97-AF65-F5344CB8AC3E}">
        <p14:creationId xmlns:p14="http://schemas.microsoft.com/office/powerpoint/2010/main" xmlns="" val="3553022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bg-BG"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sz="1600">
                <a:solidFill>
                  <a:srgbClr val="005500"/>
                </a:solidFill>
                <a:latin typeface="Tahoma" panose="020B0604030504040204" pitchFamily="34" charset="0"/>
              </a:defRPr>
            </a:lvl1pPr>
            <a:lvl2pPr marL="742950" indent="-285750" defTabSz="990600" eaLnBrk="0" hangingPunct="0">
              <a:defRPr sz="1600">
                <a:solidFill>
                  <a:srgbClr val="005500"/>
                </a:solidFill>
                <a:latin typeface="Tahoma" panose="020B0604030504040204" pitchFamily="34" charset="0"/>
              </a:defRPr>
            </a:lvl2pPr>
            <a:lvl3pPr marL="1143000" indent="-228600" defTabSz="990600" eaLnBrk="0" hangingPunct="0">
              <a:defRPr sz="1600">
                <a:solidFill>
                  <a:srgbClr val="005500"/>
                </a:solidFill>
                <a:latin typeface="Tahoma" panose="020B0604030504040204" pitchFamily="34" charset="0"/>
              </a:defRPr>
            </a:lvl3pPr>
            <a:lvl4pPr marL="1600200" indent="-228600" defTabSz="990600" eaLnBrk="0" hangingPunct="0">
              <a:defRPr sz="1600">
                <a:solidFill>
                  <a:srgbClr val="005500"/>
                </a:solidFill>
                <a:latin typeface="Tahoma" panose="020B0604030504040204" pitchFamily="34" charset="0"/>
              </a:defRPr>
            </a:lvl4pPr>
            <a:lvl5pPr marL="2057400" indent="-228600" defTabSz="990600" eaLnBrk="0" hangingPunct="0">
              <a:defRPr sz="1600">
                <a:solidFill>
                  <a:srgbClr val="005500"/>
                </a:solidFill>
                <a:latin typeface="Tahoma" panose="020B0604030504040204" pitchFamily="34" charset="0"/>
              </a:defRPr>
            </a:lvl5pPr>
            <a:lvl6pPr marL="2514600" indent="-228600" defTabSz="990600" eaLnBrk="0" fontAlgn="base" hangingPunct="0">
              <a:spcBef>
                <a:spcPct val="0"/>
              </a:spcBef>
              <a:spcAft>
                <a:spcPct val="0"/>
              </a:spcAft>
              <a:defRPr sz="1600">
                <a:solidFill>
                  <a:srgbClr val="005500"/>
                </a:solidFill>
                <a:latin typeface="Tahoma" panose="020B0604030504040204" pitchFamily="34" charset="0"/>
              </a:defRPr>
            </a:lvl6pPr>
            <a:lvl7pPr marL="2971800" indent="-228600" defTabSz="990600" eaLnBrk="0" fontAlgn="base" hangingPunct="0">
              <a:spcBef>
                <a:spcPct val="0"/>
              </a:spcBef>
              <a:spcAft>
                <a:spcPct val="0"/>
              </a:spcAft>
              <a:defRPr sz="1600">
                <a:solidFill>
                  <a:srgbClr val="005500"/>
                </a:solidFill>
                <a:latin typeface="Tahoma" panose="020B0604030504040204" pitchFamily="34" charset="0"/>
              </a:defRPr>
            </a:lvl7pPr>
            <a:lvl8pPr marL="3429000" indent="-228600" defTabSz="990600" eaLnBrk="0" fontAlgn="base" hangingPunct="0">
              <a:spcBef>
                <a:spcPct val="0"/>
              </a:spcBef>
              <a:spcAft>
                <a:spcPct val="0"/>
              </a:spcAft>
              <a:defRPr sz="1600">
                <a:solidFill>
                  <a:srgbClr val="005500"/>
                </a:solidFill>
                <a:latin typeface="Tahoma" panose="020B0604030504040204" pitchFamily="34" charset="0"/>
              </a:defRPr>
            </a:lvl8pPr>
            <a:lvl9pPr marL="3886200" indent="-228600" defTabSz="990600" eaLnBrk="0" fontAlgn="base" hangingPunct="0">
              <a:spcBef>
                <a:spcPct val="0"/>
              </a:spcBef>
              <a:spcAft>
                <a:spcPct val="0"/>
              </a:spcAft>
              <a:defRPr sz="1600">
                <a:solidFill>
                  <a:srgbClr val="005500"/>
                </a:solidFill>
                <a:latin typeface="Tahoma" panose="020B0604030504040204" pitchFamily="34" charset="0"/>
              </a:defRPr>
            </a:lvl9pPr>
          </a:lstStyle>
          <a:p>
            <a:pPr eaLnBrk="1" hangingPunct="1"/>
            <a:fld id="{E174D34D-A0DD-4358-8468-99F9C57B14AE}" type="slidenum">
              <a:rPr lang="en-GB" altLang="bg-BG" sz="1300">
                <a:solidFill>
                  <a:schemeClr val="tx1"/>
                </a:solidFill>
                <a:latin typeface="Times New Roman" panose="02020603050405020304" pitchFamily="18" charset="0"/>
              </a:rPr>
              <a:pPr eaLnBrk="1" hangingPunct="1"/>
              <a:t>14</a:t>
            </a:fld>
            <a:endParaRPr lang="en-GB" altLang="bg-BG"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xmlns="" val="1534513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AstraZeneca</a:t>
            </a:r>
            <a:r>
              <a:rPr lang="en-US" baseline="0" dirty="0" smtClean="0"/>
              <a:t> is a world leader in bio-pharmaceuticals with over 28 billion in revenue and 4 billion invested in R&amp;D.  Innovation and creating great medicines are core values.</a:t>
            </a:r>
          </a:p>
          <a:p>
            <a:endParaRPr lang="en-US" baseline="0" dirty="0" smtClean="0"/>
          </a:p>
          <a:p>
            <a:r>
              <a:rPr lang="en-US" baseline="0" dirty="0" smtClean="0"/>
              <a:t>To continue on their path to success, they needed to design new clinical studies efficiently through instant access to all of their data.    By doing this, they could improve evidence based decision making and create a knowledge feedback loop through accessing historical clinical studies and related documents.  </a:t>
            </a:r>
          </a:p>
          <a:p>
            <a:endParaRPr lang="en-US" baseline="0" dirty="0" smtClean="0"/>
          </a:p>
          <a:p>
            <a:r>
              <a:rPr lang="en-US" baseline="0" dirty="0" smtClean="0"/>
              <a:t>But with over 7,000 studies and 23000 documents, the volume of unstructured data was overwhelming them.  They would search for what they thought were relevant results and instead get anywhere between 1,000 and 10,000 results that needed review.   The fact is their document repository was not designed for reuse.  They had not extracted the meaning from their documents they needed. They had not created reusable meta data allowing for the search results to be highly targeted.   The tedious process of document review was slowing down the innovation engine.  </a:t>
            </a:r>
          </a:p>
          <a:p>
            <a:endParaRPr lang="en-US" baseline="0" dirty="0" smtClean="0"/>
          </a:p>
          <a:p>
            <a:r>
              <a:rPr lang="en-US" baseline="0" dirty="0" smtClean="0"/>
              <a:t>They needed to reduce the onerous manual effort, gain complete visibility, decease the time to locate knowledge and arrive at instant analytical results.  </a:t>
            </a:r>
          </a:p>
          <a:p>
            <a:endParaRPr lang="en-US" baseline="0" dirty="0" smtClean="0"/>
          </a:p>
          <a:p>
            <a:r>
              <a:rPr lang="en-US" b="1" baseline="0" dirty="0" smtClean="0"/>
              <a:t>[click to build the slide]</a:t>
            </a:r>
          </a:p>
          <a:p>
            <a:endParaRPr lang="en-US" baseline="0" dirty="0" smtClean="0"/>
          </a:p>
          <a:p>
            <a:r>
              <a:rPr lang="en-US" baseline="0" dirty="0" smtClean="0"/>
              <a:t>Ontotext was able to extract meaning from the unstructured documents, optimize their knowledge repository for flexible semantic searches – searches that leveraged newly created metadata.  The data was stored in a way where it was optimized for navigation and retrieval.  To do this, we used vocabularies for drugs and biomarkers while also creating a master databases linking all the information together in OWL.   We indexed all of the disambiguated data allowing users to find targeted results from context-based search.   </a:t>
            </a:r>
          </a:p>
          <a:p>
            <a:endParaRPr lang="en-US" baseline="0" dirty="0" smtClean="0"/>
          </a:p>
          <a:p>
            <a:r>
              <a:rPr lang="en-US" baseline="0" dirty="0" smtClean="0"/>
              <a:t>In the end this created less patient &amp; regulatory risk, used fewer resources to locate and analyze clinical data and enhanced the innovation process allowing AZ to create new drugs faster.    All of their goals were met and they are using this system in production today.   </a:t>
            </a:r>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15</a:t>
            </a:fld>
            <a:endParaRPr lang="en-GB" dirty="0"/>
          </a:p>
        </p:txBody>
      </p:sp>
    </p:spTree>
    <p:extLst>
      <p:ext uri="{BB962C8B-B14F-4D97-AF65-F5344CB8AC3E}">
        <p14:creationId xmlns:p14="http://schemas.microsoft.com/office/powerpoint/2010/main" xmlns="" val="1632219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add steps 1, 2</a:t>
            </a:r>
            <a:r>
              <a:rPr lang="en-US" baseline="0" dirty="0" smtClean="0"/>
              <a:t> and 3 and so on. Make it more interactive.</a:t>
            </a:r>
          </a:p>
          <a:p>
            <a:r>
              <a:rPr lang="en-US" baseline="0" dirty="0" smtClean="0"/>
              <a:t>Add explanation to the slide</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16</a:t>
            </a:fld>
            <a:endParaRPr lang="en-GB" dirty="0"/>
          </a:p>
        </p:txBody>
      </p:sp>
    </p:spTree>
    <p:extLst>
      <p:ext uri="{BB962C8B-B14F-4D97-AF65-F5344CB8AC3E}">
        <p14:creationId xmlns:p14="http://schemas.microsoft.com/office/powerpoint/2010/main" xmlns="" val="322933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LMI was founded in 1961 to </a:t>
            </a:r>
            <a:r>
              <a:rPr lang="en-US" baseline="0" dirty="0" smtClean="0"/>
              <a:t>provide solutions to enable federal government agencies. </a:t>
            </a:r>
          </a:p>
          <a:p>
            <a:r>
              <a:rPr lang="en-US" baseline="0" dirty="0" smtClean="0"/>
              <a:t>Specializes in  </a:t>
            </a:r>
            <a:r>
              <a:rPr lang="en-US" dirty="0" smtClean="0"/>
              <a:t>logistics, acquisition and financial management, infrastructure management, information management</a:t>
            </a:r>
            <a:r>
              <a:rPr lang="en-US" baseline="0" dirty="0" smtClean="0"/>
              <a:t> </a:t>
            </a:r>
            <a:r>
              <a:rPr lang="en-US" dirty="0" smtClean="0"/>
              <a:t>and policy and program support. </a:t>
            </a:r>
            <a:br>
              <a:rPr lang="en-US" dirty="0" smtClean="0"/>
            </a:br>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17</a:t>
            </a:fld>
            <a:endParaRPr lang="en-GB" dirty="0"/>
          </a:p>
        </p:txBody>
      </p:sp>
    </p:spTree>
    <p:extLst>
      <p:ext uri="{BB962C8B-B14F-4D97-AF65-F5344CB8AC3E}">
        <p14:creationId xmlns:p14="http://schemas.microsoft.com/office/powerpoint/2010/main" xmlns="" val="1308682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19</a:t>
            </a:fld>
            <a:endParaRPr lang="en-GB" dirty="0"/>
          </a:p>
        </p:txBody>
      </p:sp>
    </p:spTree>
    <p:extLst>
      <p:ext uri="{BB962C8B-B14F-4D97-AF65-F5344CB8AC3E}">
        <p14:creationId xmlns:p14="http://schemas.microsoft.com/office/powerpoint/2010/main" xmlns="" val="1641593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Publishing solution covering 3 main phases of publishers workflows </a:t>
            </a:r>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20</a:t>
            </a:fld>
            <a:endParaRPr lang="en-GB" dirty="0"/>
          </a:p>
        </p:txBody>
      </p:sp>
    </p:spTree>
    <p:extLst>
      <p:ext uri="{BB962C8B-B14F-4D97-AF65-F5344CB8AC3E}">
        <p14:creationId xmlns:p14="http://schemas.microsoft.com/office/powerpoint/2010/main" xmlns="" val="3906778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21</a:t>
            </a:fld>
            <a:endParaRPr lang="en-GB" dirty="0"/>
          </a:p>
        </p:txBody>
      </p:sp>
    </p:spTree>
    <p:extLst>
      <p:ext uri="{BB962C8B-B14F-4D97-AF65-F5344CB8AC3E}">
        <p14:creationId xmlns:p14="http://schemas.microsoft.com/office/powerpoint/2010/main" xmlns="" val="4255533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a:t>
            </a:fld>
            <a:endParaRPr lang="en-GB" dirty="0"/>
          </a:p>
        </p:txBody>
      </p:sp>
    </p:spTree>
    <p:extLst>
      <p:ext uri="{BB962C8B-B14F-4D97-AF65-F5344CB8AC3E}">
        <p14:creationId xmlns:p14="http://schemas.microsoft.com/office/powerpoint/2010/main" xmlns="" val="1641593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pipeline</a:t>
            </a:r>
            <a:r>
              <a:rPr lang="en-US" baseline="0" dirty="0" smtClean="0"/>
              <a:t> structure including gazetteers, rules, ML for tagging and disambiguation; RDF output</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22</a:t>
            </a:fld>
            <a:endParaRPr lang="en-GB" dirty="0"/>
          </a:p>
        </p:txBody>
      </p:sp>
    </p:spTree>
    <p:extLst>
      <p:ext uri="{BB962C8B-B14F-4D97-AF65-F5344CB8AC3E}">
        <p14:creationId xmlns:p14="http://schemas.microsoft.com/office/powerpoint/2010/main" xmlns="" val="175961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layers of the architecture, including data,</a:t>
            </a:r>
            <a:r>
              <a:rPr lang="en-US" baseline="0" dirty="0" smtClean="0"/>
              <a:t> analytics and UIs</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23</a:t>
            </a:fld>
            <a:endParaRPr lang="en-GB" dirty="0"/>
          </a:p>
        </p:txBody>
      </p:sp>
    </p:spTree>
    <p:extLst>
      <p:ext uri="{BB962C8B-B14F-4D97-AF65-F5344CB8AC3E}">
        <p14:creationId xmlns:p14="http://schemas.microsoft.com/office/powerpoint/2010/main" xmlns="" val="133773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Contextual</a:t>
            </a:r>
            <a:r>
              <a:rPr lang="en-US" baseline="0" dirty="0" smtClean="0"/>
              <a:t> authoring is the key message</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24</a:t>
            </a:fld>
            <a:endParaRPr lang="en-GB" dirty="0"/>
          </a:p>
        </p:txBody>
      </p:sp>
    </p:spTree>
    <p:extLst>
      <p:ext uri="{BB962C8B-B14F-4D97-AF65-F5344CB8AC3E}">
        <p14:creationId xmlns:p14="http://schemas.microsoft.com/office/powerpoint/2010/main" xmlns="" val="4290271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wire frame for a typical context</a:t>
            </a:r>
            <a:r>
              <a:rPr lang="en-US" baseline="0" dirty="0" smtClean="0"/>
              <a:t>ual recommendations of data and content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25</a:t>
            </a:fld>
            <a:endParaRPr lang="en-GB" dirty="0"/>
          </a:p>
        </p:txBody>
      </p:sp>
    </p:spTree>
    <p:extLst>
      <p:ext uri="{BB962C8B-B14F-4D97-AF65-F5344CB8AC3E}">
        <p14:creationId xmlns:p14="http://schemas.microsoft.com/office/powerpoint/2010/main" xmlns="" val="2970861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Curation as a part of the editorial</a:t>
            </a:r>
            <a:r>
              <a:rPr lang="en-US" baseline="0" dirty="0" smtClean="0"/>
              <a:t> process. Emphasis is on quality control and adaptation of the text analytics, but as well monitoring and instance data curation. </a:t>
            </a:r>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26</a:t>
            </a:fld>
            <a:endParaRPr lang="en-GB" dirty="0"/>
          </a:p>
        </p:txBody>
      </p:sp>
    </p:spTree>
    <p:extLst>
      <p:ext uri="{BB962C8B-B14F-4D97-AF65-F5344CB8AC3E}">
        <p14:creationId xmlns:p14="http://schemas.microsoft.com/office/powerpoint/2010/main" xmlns="" val="1186670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Client annotation/curation</a:t>
            </a:r>
            <a:r>
              <a:rPr lang="en-US" baseline="0" dirty="0" smtClean="0"/>
              <a:t> tool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27</a:t>
            </a:fld>
            <a:endParaRPr lang="en-GB" dirty="0"/>
          </a:p>
        </p:txBody>
      </p:sp>
    </p:spTree>
    <p:extLst>
      <p:ext uri="{BB962C8B-B14F-4D97-AF65-F5344CB8AC3E}">
        <p14:creationId xmlns:p14="http://schemas.microsoft.com/office/powerpoint/2010/main" xmlns="" val="642000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example for annotation and disambiguation tool based on our APIs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28</a:t>
            </a:fld>
            <a:endParaRPr lang="en-GB" dirty="0"/>
          </a:p>
        </p:txBody>
      </p:sp>
    </p:spTree>
    <p:extLst>
      <p:ext uri="{BB962C8B-B14F-4D97-AF65-F5344CB8AC3E}">
        <p14:creationId xmlns:p14="http://schemas.microsoft.com/office/powerpoint/2010/main" xmlns="" val="2333832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Ontotext</a:t>
            </a:r>
            <a:r>
              <a:rPr lang="en-US" baseline="0" dirty="0" smtClean="0"/>
              <a:t> curation and monitoring module of annotation jobs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29</a:t>
            </a:fld>
            <a:endParaRPr lang="en-GB" dirty="0"/>
          </a:p>
        </p:txBody>
      </p:sp>
    </p:spTree>
    <p:extLst>
      <p:ext uri="{BB962C8B-B14F-4D97-AF65-F5344CB8AC3E}">
        <p14:creationId xmlns:p14="http://schemas.microsoft.com/office/powerpoint/2010/main" xmlns="" val="623387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Continuous adaptation of the text analytics modules / concept extraction services.</a:t>
            </a:r>
            <a:r>
              <a:rPr lang="en-US" baseline="0" dirty="0" smtClean="0"/>
              <a:t> </a:t>
            </a:r>
          </a:p>
          <a:p>
            <a:r>
              <a:rPr lang="en-US" baseline="0" dirty="0" smtClean="0"/>
              <a:t>Initial creation of gold standards and then adapting the ML models according to new examples and editorial feedback. </a:t>
            </a:r>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30</a:t>
            </a:fld>
            <a:endParaRPr lang="en-GB" dirty="0"/>
          </a:p>
        </p:txBody>
      </p:sp>
    </p:spTree>
    <p:extLst>
      <p:ext uri="{BB962C8B-B14F-4D97-AF65-F5344CB8AC3E}">
        <p14:creationId xmlns:p14="http://schemas.microsoft.com/office/powerpoint/2010/main" xmlns="" val="3236496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a:t>
            </a:r>
            <a:r>
              <a:rPr lang="en-US" baseline="0" dirty="0" smtClean="0"/>
              <a:t> focus is on dynamic publishing of content based on metadata templates and on personalization driven by behavior and context modeling.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31</a:t>
            </a:fld>
            <a:endParaRPr lang="en-GB" dirty="0"/>
          </a:p>
        </p:txBody>
      </p:sp>
    </p:spTree>
    <p:extLst>
      <p:ext uri="{BB962C8B-B14F-4D97-AF65-F5344CB8AC3E}">
        <p14:creationId xmlns:p14="http://schemas.microsoft.com/office/powerpoint/2010/main" xmlns="" val="339658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3</a:t>
            </a:fld>
            <a:endParaRPr lang="en-GB" dirty="0"/>
          </a:p>
        </p:txBody>
      </p:sp>
    </p:spTree>
    <p:extLst>
      <p:ext uri="{BB962C8B-B14F-4D97-AF65-F5344CB8AC3E}">
        <p14:creationId xmlns:p14="http://schemas.microsoft.com/office/powerpoint/2010/main" xmlns="" val="3194921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user behavior model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32</a:t>
            </a:fld>
            <a:endParaRPr lang="en-GB" dirty="0"/>
          </a:p>
        </p:txBody>
      </p:sp>
    </p:spTree>
    <p:extLst>
      <p:ext uri="{BB962C8B-B14F-4D97-AF65-F5344CB8AC3E}">
        <p14:creationId xmlns:p14="http://schemas.microsoft.com/office/powerpoint/2010/main" xmlns="" val="28765400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Behavior</a:t>
            </a:r>
            <a:r>
              <a:rPr lang="en-US" baseline="0" dirty="0" smtClean="0"/>
              <a:t> and context driven recommendations for a client. </a:t>
            </a:r>
            <a:endParaRPr lang="en-US" dirty="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33</a:t>
            </a:fld>
            <a:endParaRPr lang="en-GB" dirty="0"/>
          </a:p>
        </p:txBody>
      </p:sp>
    </p:spTree>
    <p:extLst>
      <p:ext uri="{BB962C8B-B14F-4D97-AF65-F5344CB8AC3E}">
        <p14:creationId xmlns:p14="http://schemas.microsoft.com/office/powerpoint/2010/main" xmlns="" val="2181072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Focus on methodologies</a:t>
            </a:r>
            <a:r>
              <a:rPr lang="en-US" baseline="0" dirty="0" smtClean="0"/>
              <a:t> for implementing a solution. </a:t>
            </a:r>
          </a:p>
          <a:p>
            <a:pPr marL="228600" indent="-228600">
              <a:buAutoNum type="arabicPeriod"/>
            </a:pPr>
            <a:r>
              <a:rPr lang="en-US" baseline="0" dirty="0" smtClean="0"/>
              <a:t>Business and Functional requirements </a:t>
            </a:r>
          </a:p>
          <a:p>
            <a:pPr marL="228600" indent="-228600">
              <a:buAutoNum type="arabicPeriod"/>
            </a:pPr>
            <a:r>
              <a:rPr lang="en-US" baseline="0" dirty="0" smtClean="0"/>
              <a:t>SME analysis</a:t>
            </a:r>
          </a:p>
          <a:p>
            <a:pPr marL="228600" indent="-228600">
              <a:buAutoNum type="arabicPeriod"/>
            </a:pPr>
            <a:r>
              <a:rPr lang="en-US" baseline="0" dirty="0" smtClean="0"/>
              <a:t>Definition of annotation types and main domain model concepts</a:t>
            </a:r>
          </a:p>
          <a:p>
            <a:pPr marL="228600" indent="-228600">
              <a:buAutoNum type="arabicPeriod"/>
            </a:pPr>
            <a:r>
              <a:rPr lang="en-US" baseline="0" dirty="0" smtClean="0"/>
              <a:t>Design of ETL jobs and annotation guidelines</a:t>
            </a:r>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34</a:t>
            </a:fld>
            <a:endParaRPr lang="en-GB" dirty="0"/>
          </a:p>
        </p:txBody>
      </p:sp>
    </p:spTree>
    <p:extLst>
      <p:ext uri="{BB962C8B-B14F-4D97-AF65-F5344CB8AC3E}">
        <p14:creationId xmlns:p14="http://schemas.microsoft.com/office/powerpoint/2010/main" xmlns="" val="3798327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Zoom in </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35</a:t>
            </a:fld>
            <a:endParaRPr lang="en-GB" dirty="0"/>
          </a:p>
        </p:txBody>
      </p:sp>
    </p:spTree>
    <p:extLst>
      <p:ext uri="{BB962C8B-B14F-4D97-AF65-F5344CB8AC3E}">
        <p14:creationId xmlns:p14="http://schemas.microsoft.com/office/powerpoint/2010/main" xmlns="" val="2189261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36</a:t>
            </a:fld>
            <a:endParaRPr lang="en-GB" dirty="0"/>
          </a:p>
        </p:txBody>
      </p:sp>
    </p:spTree>
    <p:extLst>
      <p:ext uri="{BB962C8B-B14F-4D97-AF65-F5344CB8AC3E}">
        <p14:creationId xmlns:p14="http://schemas.microsoft.com/office/powerpoint/2010/main" xmlns="" val="3865625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Domain model design – Information architecture,</a:t>
            </a:r>
            <a:r>
              <a:rPr lang="en-US" baseline="0" dirty="0" smtClean="0"/>
              <a:t> a combination of the work of an architect and the knowledge of a subject matter expert. </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37</a:t>
            </a:fld>
            <a:endParaRPr lang="en-GB" dirty="0"/>
          </a:p>
        </p:txBody>
      </p:sp>
    </p:spTree>
    <p:extLst>
      <p:ext uri="{BB962C8B-B14F-4D97-AF65-F5344CB8AC3E}">
        <p14:creationId xmlns:p14="http://schemas.microsoft.com/office/powerpoint/2010/main" xmlns="" val="2433136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domain ontology</a:t>
            </a:r>
            <a:r>
              <a:rPr lang="en-US" baseline="0" dirty="0" smtClean="0"/>
              <a:t> EM </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38</a:t>
            </a:fld>
            <a:endParaRPr lang="en-GB" dirty="0"/>
          </a:p>
        </p:txBody>
      </p:sp>
    </p:spTree>
    <p:extLst>
      <p:ext uri="{BB962C8B-B14F-4D97-AF65-F5344CB8AC3E}">
        <p14:creationId xmlns:p14="http://schemas.microsoft.com/office/powerpoint/2010/main" xmlns="" val="2940481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KB</a:t>
            </a:r>
            <a:r>
              <a:rPr lang="en-US" baseline="0" dirty="0" smtClean="0"/>
              <a:t> </a:t>
            </a:r>
            <a:r>
              <a:rPr lang="en-US" baseline="0" dirty="0" err="1" smtClean="0"/>
              <a:t>Newz</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39</a:t>
            </a:fld>
            <a:endParaRPr lang="en-GB" dirty="0"/>
          </a:p>
        </p:txBody>
      </p:sp>
    </p:spTree>
    <p:extLst>
      <p:ext uri="{BB962C8B-B14F-4D97-AF65-F5344CB8AC3E}">
        <p14:creationId xmlns:p14="http://schemas.microsoft.com/office/powerpoint/2010/main" xmlns="" val="29645499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 Concept</a:t>
            </a:r>
            <a:r>
              <a:rPr lang="en-US" baseline="0" dirty="0" smtClean="0"/>
              <a:t> Extraction Pipeline</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40</a:t>
            </a:fld>
            <a:endParaRPr lang="en-GB" dirty="0"/>
          </a:p>
        </p:txBody>
      </p:sp>
    </p:spTree>
    <p:extLst>
      <p:ext uri="{BB962C8B-B14F-4D97-AF65-F5344CB8AC3E}">
        <p14:creationId xmlns:p14="http://schemas.microsoft.com/office/powerpoint/2010/main" xmlns="" val="3760050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Iterative implementation of ML-driven extraction </a:t>
            </a:r>
            <a:endParaRPr lang="en-US" dirty="0"/>
          </a:p>
        </p:txBody>
      </p:sp>
      <p:sp>
        <p:nvSpPr>
          <p:cNvPr id="4" name="Slide Number Placeholder 3"/>
          <p:cNvSpPr>
            <a:spLocks noGrp="1"/>
          </p:cNvSpPr>
          <p:nvPr>
            <p:ph type="sldNum" sz="quarter" idx="10"/>
          </p:nvPr>
        </p:nvSpPr>
        <p:spPr/>
        <p:txBody>
          <a:bodyPr/>
          <a:lstStyle/>
          <a:p>
            <a:pPr>
              <a:defRPr/>
            </a:pPr>
            <a:fld id="{6F39F876-CD9F-4DDD-8805-ED3E592D2F1B}" type="slidenum">
              <a:rPr lang="en-GB" smtClean="0"/>
              <a:pPr>
                <a:defRPr/>
              </a:pPr>
              <a:t>41</a:t>
            </a:fld>
            <a:endParaRPr lang="en-GB" dirty="0"/>
          </a:p>
        </p:txBody>
      </p:sp>
    </p:spTree>
    <p:extLst>
      <p:ext uri="{BB962C8B-B14F-4D97-AF65-F5344CB8AC3E}">
        <p14:creationId xmlns:p14="http://schemas.microsoft.com/office/powerpoint/2010/main" xmlns="" val="1417403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995363" y="768350"/>
            <a:ext cx="5113337" cy="38369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bg-BG" dirty="0"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75CFD6CC-796B-49D9-B499-9348C9FA02E7}" type="slidenum">
              <a:rPr lang="en-GB" altLang="bg-BG" sz="1300" smtClean="0">
                <a:latin typeface="Arial" panose="020B0604020202020204" pitchFamily="34" charset="0"/>
              </a:rPr>
              <a:pPr>
                <a:spcBef>
                  <a:spcPct val="0"/>
                </a:spcBef>
              </a:pPr>
              <a:t>5</a:t>
            </a:fld>
            <a:endParaRPr lang="en-GB" altLang="bg-BG" sz="1300" dirty="0" smtClean="0">
              <a:latin typeface="Arial" panose="020B0604020202020204" pitchFamily="34" charset="0"/>
            </a:endParaRPr>
          </a:p>
        </p:txBody>
      </p:sp>
    </p:spTree>
    <p:extLst>
      <p:ext uri="{BB962C8B-B14F-4D97-AF65-F5344CB8AC3E}">
        <p14:creationId xmlns:p14="http://schemas.microsoft.com/office/powerpoint/2010/main" xmlns="" val="3036719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42</a:t>
            </a:fld>
            <a:endParaRPr lang="en-GB" dirty="0"/>
          </a:p>
        </p:txBody>
      </p:sp>
    </p:spTree>
    <p:extLst>
      <p:ext uri="{BB962C8B-B14F-4D97-AF65-F5344CB8AC3E}">
        <p14:creationId xmlns:p14="http://schemas.microsoft.com/office/powerpoint/2010/main" xmlns="" val="1641593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43</a:t>
            </a:fld>
            <a:endParaRPr lang="en-GB" dirty="0"/>
          </a:p>
        </p:txBody>
      </p:sp>
    </p:spTree>
    <p:extLst>
      <p:ext uri="{BB962C8B-B14F-4D97-AF65-F5344CB8AC3E}">
        <p14:creationId xmlns:p14="http://schemas.microsoft.com/office/powerpoint/2010/main" xmlns="" val="42771025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44</a:t>
            </a:fld>
            <a:endParaRPr lang="en-GB" dirty="0"/>
          </a:p>
        </p:txBody>
      </p:sp>
    </p:spTree>
    <p:extLst>
      <p:ext uri="{BB962C8B-B14F-4D97-AF65-F5344CB8AC3E}">
        <p14:creationId xmlns:p14="http://schemas.microsoft.com/office/powerpoint/2010/main" xmlns="" val="32773960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47</a:t>
            </a:fld>
            <a:endParaRPr lang="en-GB" dirty="0"/>
          </a:p>
        </p:txBody>
      </p:sp>
    </p:spTree>
    <p:extLst>
      <p:ext uri="{BB962C8B-B14F-4D97-AF65-F5344CB8AC3E}">
        <p14:creationId xmlns:p14="http://schemas.microsoft.com/office/powerpoint/2010/main" xmlns="" val="6201105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49</a:t>
            </a:fld>
            <a:endParaRPr lang="en-GB" dirty="0"/>
          </a:p>
        </p:txBody>
      </p:sp>
    </p:spTree>
    <p:extLst>
      <p:ext uri="{BB962C8B-B14F-4D97-AF65-F5344CB8AC3E}">
        <p14:creationId xmlns:p14="http://schemas.microsoft.com/office/powerpoint/2010/main" xmlns="" val="3110503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50</a:t>
            </a:fld>
            <a:endParaRPr lang="en-GB" dirty="0"/>
          </a:p>
        </p:txBody>
      </p:sp>
    </p:spTree>
    <p:extLst>
      <p:ext uri="{BB962C8B-B14F-4D97-AF65-F5344CB8AC3E}">
        <p14:creationId xmlns:p14="http://schemas.microsoft.com/office/powerpoint/2010/main" xmlns="" val="674005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26593E41-F2FC-4AE2-8379-312CB3C0AF4B}" type="slidenum">
              <a:rPr lang="en-GB" smtClean="0"/>
              <a:pPr>
                <a:defRPr/>
              </a:pPr>
              <a:t>6</a:t>
            </a:fld>
            <a:endParaRPr lang="en-GB" dirty="0"/>
          </a:p>
        </p:txBody>
      </p:sp>
    </p:spTree>
    <p:extLst>
      <p:ext uri="{BB962C8B-B14F-4D97-AF65-F5344CB8AC3E}">
        <p14:creationId xmlns:p14="http://schemas.microsoft.com/office/powerpoint/2010/main" xmlns="" val="31171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US" altLang="bg-BG"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sz="1600">
                <a:solidFill>
                  <a:srgbClr val="005500"/>
                </a:solidFill>
                <a:latin typeface="Tahoma" panose="020B0604030504040204" pitchFamily="34" charset="0"/>
              </a:defRPr>
            </a:lvl1pPr>
            <a:lvl2pPr marL="742950" indent="-285750" defTabSz="990600" eaLnBrk="0" hangingPunct="0">
              <a:defRPr sz="1600">
                <a:solidFill>
                  <a:srgbClr val="005500"/>
                </a:solidFill>
                <a:latin typeface="Tahoma" panose="020B0604030504040204" pitchFamily="34" charset="0"/>
              </a:defRPr>
            </a:lvl2pPr>
            <a:lvl3pPr marL="1143000" indent="-228600" defTabSz="990600" eaLnBrk="0" hangingPunct="0">
              <a:defRPr sz="1600">
                <a:solidFill>
                  <a:srgbClr val="005500"/>
                </a:solidFill>
                <a:latin typeface="Tahoma" panose="020B0604030504040204" pitchFamily="34" charset="0"/>
              </a:defRPr>
            </a:lvl3pPr>
            <a:lvl4pPr marL="1600200" indent="-228600" defTabSz="990600" eaLnBrk="0" hangingPunct="0">
              <a:defRPr sz="1600">
                <a:solidFill>
                  <a:srgbClr val="005500"/>
                </a:solidFill>
                <a:latin typeface="Tahoma" panose="020B0604030504040204" pitchFamily="34" charset="0"/>
              </a:defRPr>
            </a:lvl4pPr>
            <a:lvl5pPr marL="2057400" indent="-228600" defTabSz="990600" eaLnBrk="0" hangingPunct="0">
              <a:defRPr sz="1600">
                <a:solidFill>
                  <a:srgbClr val="005500"/>
                </a:solidFill>
                <a:latin typeface="Tahoma" panose="020B0604030504040204" pitchFamily="34" charset="0"/>
              </a:defRPr>
            </a:lvl5pPr>
            <a:lvl6pPr marL="2514600" indent="-228600" defTabSz="990600" eaLnBrk="0" fontAlgn="base" hangingPunct="0">
              <a:spcBef>
                <a:spcPct val="0"/>
              </a:spcBef>
              <a:spcAft>
                <a:spcPct val="0"/>
              </a:spcAft>
              <a:defRPr sz="1600">
                <a:solidFill>
                  <a:srgbClr val="005500"/>
                </a:solidFill>
                <a:latin typeface="Tahoma" panose="020B0604030504040204" pitchFamily="34" charset="0"/>
              </a:defRPr>
            </a:lvl6pPr>
            <a:lvl7pPr marL="2971800" indent="-228600" defTabSz="990600" eaLnBrk="0" fontAlgn="base" hangingPunct="0">
              <a:spcBef>
                <a:spcPct val="0"/>
              </a:spcBef>
              <a:spcAft>
                <a:spcPct val="0"/>
              </a:spcAft>
              <a:defRPr sz="1600">
                <a:solidFill>
                  <a:srgbClr val="005500"/>
                </a:solidFill>
                <a:latin typeface="Tahoma" panose="020B0604030504040204" pitchFamily="34" charset="0"/>
              </a:defRPr>
            </a:lvl7pPr>
            <a:lvl8pPr marL="3429000" indent="-228600" defTabSz="990600" eaLnBrk="0" fontAlgn="base" hangingPunct="0">
              <a:spcBef>
                <a:spcPct val="0"/>
              </a:spcBef>
              <a:spcAft>
                <a:spcPct val="0"/>
              </a:spcAft>
              <a:defRPr sz="1600">
                <a:solidFill>
                  <a:srgbClr val="005500"/>
                </a:solidFill>
                <a:latin typeface="Tahoma" panose="020B0604030504040204" pitchFamily="34" charset="0"/>
              </a:defRPr>
            </a:lvl8pPr>
            <a:lvl9pPr marL="3886200" indent="-228600" defTabSz="990600" eaLnBrk="0" fontAlgn="base" hangingPunct="0">
              <a:spcBef>
                <a:spcPct val="0"/>
              </a:spcBef>
              <a:spcAft>
                <a:spcPct val="0"/>
              </a:spcAft>
              <a:defRPr sz="1600">
                <a:solidFill>
                  <a:srgbClr val="005500"/>
                </a:solidFill>
                <a:latin typeface="Tahoma" panose="020B0604030504040204" pitchFamily="34" charset="0"/>
              </a:defRPr>
            </a:lvl9pPr>
          </a:lstStyle>
          <a:p>
            <a:pPr eaLnBrk="1" hangingPunct="1"/>
            <a:fld id="{E174D34D-A0DD-4358-8468-99F9C57B14AE}" type="slidenum">
              <a:rPr lang="en-GB" altLang="bg-BG" sz="1300">
                <a:solidFill>
                  <a:schemeClr val="tx1"/>
                </a:solidFill>
                <a:latin typeface="Times New Roman" panose="02020603050405020304" pitchFamily="18" charset="0"/>
              </a:rPr>
              <a:pPr eaLnBrk="1" hangingPunct="1"/>
              <a:t>7</a:t>
            </a:fld>
            <a:endParaRPr lang="en-GB" altLang="bg-BG"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xmlns="" val="389187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bg-BG" dirty="0"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sz="1600">
                <a:solidFill>
                  <a:srgbClr val="005500"/>
                </a:solidFill>
                <a:latin typeface="Tahoma" panose="020B0604030504040204" pitchFamily="34" charset="0"/>
              </a:defRPr>
            </a:lvl1pPr>
            <a:lvl2pPr marL="742950" indent="-285750" defTabSz="990600" eaLnBrk="0" hangingPunct="0">
              <a:defRPr sz="1600">
                <a:solidFill>
                  <a:srgbClr val="005500"/>
                </a:solidFill>
                <a:latin typeface="Tahoma" panose="020B0604030504040204" pitchFamily="34" charset="0"/>
              </a:defRPr>
            </a:lvl2pPr>
            <a:lvl3pPr marL="1143000" indent="-228600" defTabSz="990600" eaLnBrk="0" hangingPunct="0">
              <a:defRPr sz="1600">
                <a:solidFill>
                  <a:srgbClr val="005500"/>
                </a:solidFill>
                <a:latin typeface="Tahoma" panose="020B0604030504040204" pitchFamily="34" charset="0"/>
              </a:defRPr>
            </a:lvl3pPr>
            <a:lvl4pPr marL="1600200" indent="-228600" defTabSz="990600" eaLnBrk="0" hangingPunct="0">
              <a:defRPr sz="1600">
                <a:solidFill>
                  <a:srgbClr val="005500"/>
                </a:solidFill>
                <a:latin typeface="Tahoma" panose="020B0604030504040204" pitchFamily="34" charset="0"/>
              </a:defRPr>
            </a:lvl4pPr>
            <a:lvl5pPr marL="2057400" indent="-228600" defTabSz="990600" eaLnBrk="0" hangingPunct="0">
              <a:defRPr sz="1600">
                <a:solidFill>
                  <a:srgbClr val="005500"/>
                </a:solidFill>
                <a:latin typeface="Tahoma" panose="020B0604030504040204" pitchFamily="34" charset="0"/>
              </a:defRPr>
            </a:lvl5pPr>
            <a:lvl6pPr marL="2514600" indent="-228600" defTabSz="990600" eaLnBrk="0" fontAlgn="base" hangingPunct="0">
              <a:spcBef>
                <a:spcPct val="0"/>
              </a:spcBef>
              <a:spcAft>
                <a:spcPct val="0"/>
              </a:spcAft>
              <a:defRPr sz="1600">
                <a:solidFill>
                  <a:srgbClr val="005500"/>
                </a:solidFill>
                <a:latin typeface="Tahoma" panose="020B0604030504040204" pitchFamily="34" charset="0"/>
              </a:defRPr>
            </a:lvl6pPr>
            <a:lvl7pPr marL="2971800" indent="-228600" defTabSz="990600" eaLnBrk="0" fontAlgn="base" hangingPunct="0">
              <a:spcBef>
                <a:spcPct val="0"/>
              </a:spcBef>
              <a:spcAft>
                <a:spcPct val="0"/>
              </a:spcAft>
              <a:defRPr sz="1600">
                <a:solidFill>
                  <a:srgbClr val="005500"/>
                </a:solidFill>
                <a:latin typeface="Tahoma" panose="020B0604030504040204" pitchFamily="34" charset="0"/>
              </a:defRPr>
            </a:lvl7pPr>
            <a:lvl8pPr marL="3429000" indent="-228600" defTabSz="990600" eaLnBrk="0" fontAlgn="base" hangingPunct="0">
              <a:spcBef>
                <a:spcPct val="0"/>
              </a:spcBef>
              <a:spcAft>
                <a:spcPct val="0"/>
              </a:spcAft>
              <a:defRPr sz="1600">
                <a:solidFill>
                  <a:srgbClr val="005500"/>
                </a:solidFill>
                <a:latin typeface="Tahoma" panose="020B0604030504040204" pitchFamily="34" charset="0"/>
              </a:defRPr>
            </a:lvl8pPr>
            <a:lvl9pPr marL="3886200" indent="-228600" defTabSz="990600" eaLnBrk="0" fontAlgn="base" hangingPunct="0">
              <a:spcBef>
                <a:spcPct val="0"/>
              </a:spcBef>
              <a:spcAft>
                <a:spcPct val="0"/>
              </a:spcAft>
              <a:defRPr sz="1600">
                <a:solidFill>
                  <a:srgbClr val="005500"/>
                </a:solidFill>
                <a:latin typeface="Tahoma" panose="020B0604030504040204" pitchFamily="34" charset="0"/>
              </a:defRPr>
            </a:lvl9pPr>
          </a:lstStyle>
          <a:p>
            <a:pPr eaLnBrk="1" hangingPunct="1"/>
            <a:fld id="{CFBB6CD5-D660-404D-9784-A9D2CCAABE6E}" type="slidenum">
              <a:rPr lang="en-GB" altLang="bg-BG" sz="1300">
                <a:solidFill>
                  <a:schemeClr val="tx1"/>
                </a:solidFill>
                <a:latin typeface="Times New Roman" panose="02020603050405020304" pitchFamily="18" charset="0"/>
              </a:rPr>
              <a:pPr eaLnBrk="1" hangingPunct="1"/>
              <a:t>8</a:t>
            </a:fld>
            <a:endParaRPr lang="en-GB" altLang="bg-BG"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xmlns="" val="1216986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bg-BG"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sz="1600">
                <a:solidFill>
                  <a:srgbClr val="005500"/>
                </a:solidFill>
                <a:latin typeface="Tahoma" panose="020B0604030504040204" pitchFamily="34" charset="0"/>
              </a:defRPr>
            </a:lvl1pPr>
            <a:lvl2pPr marL="742950" indent="-285750" defTabSz="990600" eaLnBrk="0" hangingPunct="0">
              <a:defRPr sz="1600">
                <a:solidFill>
                  <a:srgbClr val="005500"/>
                </a:solidFill>
                <a:latin typeface="Tahoma" panose="020B0604030504040204" pitchFamily="34" charset="0"/>
              </a:defRPr>
            </a:lvl2pPr>
            <a:lvl3pPr marL="1143000" indent="-228600" defTabSz="990600" eaLnBrk="0" hangingPunct="0">
              <a:defRPr sz="1600">
                <a:solidFill>
                  <a:srgbClr val="005500"/>
                </a:solidFill>
                <a:latin typeface="Tahoma" panose="020B0604030504040204" pitchFamily="34" charset="0"/>
              </a:defRPr>
            </a:lvl3pPr>
            <a:lvl4pPr marL="1600200" indent="-228600" defTabSz="990600" eaLnBrk="0" hangingPunct="0">
              <a:defRPr sz="1600">
                <a:solidFill>
                  <a:srgbClr val="005500"/>
                </a:solidFill>
                <a:latin typeface="Tahoma" panose="020B0604030504040204" pitchFamily="34" charset="0"/>
              </a:defRPr>
            </a:lvl4pPr>
            <a:lvl5pPr marL="2057400" indent="-228600" defTabSz="990600" eaLnBrk="0" hangingPunct="0">
              <a:defRPr sz="1600">
                <a:solidFill>
                  <a:srgbClr val="005500"/>
                </a:solidFill>
                <a:latin typeface="Tahoma" panose="020B0604030504040204" pitchFamily="34" charset="0"/>
              </a:defRPr>
            </a:lvl5pPr>
            <a:lvl6pPr marL="2514600" indent="-228600" defTabSz="990600" eaLnBrk="0" fontAlgn="base" hangingPunct="0">
              <a:spcBef>
                <a:spcPct val="0"/>
              </a:spcBef>
              <a:spcAft>
                <a:spcPct val="0"/>
              </a:spcAft>
              <a:defRPr sz="1600">
                <a:solidFill>
                  <a:srgbClr val="005500"/>
                </a:solidFill>
                <a:latin typeface="Tahoma" panose="020B0604030504040204" pitchFamily="34" charset="0"/>
              </a:defRPr>
            </a:lvl6pPr>
            <a:lvl7pPr marL="2971800" indent="-228600" defTabSz="990600" eaLnBrk="0" fontAlgn="base" hangingPunct="0">
              <a:spcBef>
                <a:spcPct val="0"/>
              </a:spcBef>
              <a:spcAft>
                <a:spcPct val="0"/>
              </a:spcAft>
              <a:defRPr sz="1600">
                <a:solidFill>
                  <a:srgbClr val="005500"/>
                </a:solidFill>
                <a:latin typeface="Tahoma" panose="020B0604030504040204" pitchFamily="34" charset="0"/>
              </a:defRPr>
            </a:lvl7pPr>
            <a:lvl8pPr marL="3429000" indent="-228600" defTabSz="990600" eaLnBrk="0" fontAlgn="base" hangingPunct="0">
              <a:spcBef>
                <a:spcPct val="0"/>
              </a:spcBef>
              <a:spcAft>
                <a:spcPct val="0"/>
              </a:spcAft>
              <a:defRPr sz="1600">
                <a:solidFill>
                  <a:srgbClr val="005500"/>
                </a:solidFill>
                <a:latin typeface="Tahoma" panose="020B0604030504040204" pitchFamily="34" charset="0"/>
              </a:defRPr>
            </a:lvl8pPr>
            <a:lvl9pPr marL="3886200" indent="-228600" defTabSz="990600" eaLnBrk="0" fontAlgn="base" hangingPunct="0">
              <a:spcBef>
                <a:spcPct val="0"/>
              </a:spcBef>
              <a:spcAft>
                <a:spcPct val="0"/>
              </a:spcAft>
              <a:defRPr sz="1600">
                <a:solidFill>
                  <a:srgbClr val="005500"/>
                </a:solidFill>
                <a:latin typeface="Tahoma" panose="020B0604030504040204" pitchFamily="34" charset="0"/>
              </a:defRPr>
            </a:lvl9pPr>
          </a:lstStyle>
          <a:p>
            <a:pPr eaLnBrk="1" hangingPunct="1"/>
            <a:fld id="{E174D34D-A0DD-4358-8468-99F9C57B14AE}" type="slidenum">
              <a:rPr lang="en-GB" altLang="bg-BG" sz="1300">
                <a:solidFill>
                  <a:schemeClr val="tx1"/>
                </a:solidFill>
                <a:latin typeface="Times New Roman" panose="02020603050405020304" pitchFamily="18" charset="0"/>
              </a:rPr>
              <a:pPr eaLnBrk="1" hangingPunct="1"/>
              <a:t>9</a:t>
            </a:fld>
            <a:endParaRPr lang="en-GB" altLang="bg-BG"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xmlns="" val="2055943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bg-BG"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eaLnBrk="0" hangingPunct="0">
              <a:defRPr sz="1600">
                <a:solidFill>
                  <a:srgbClr val="005500"/>
                </a:solidFill>
                <a:latin typeface="Tahoma" panose="020B0604030504040204" pitchFamily="34" charset="0"/>
              </a:defRPr>
            </a:lvl1pPr>
            <a:lvl2pPr marL="742950" indent="-285750" defTabSz="990600" eaLnBrk="0" hangingPunct="0">
              <a:defRPr sz="1600">
                <a:solidFill>
                  <a:srgbClr val="005500"/>
                </a:solidFill>
                <a:latin typeface="Tahoma" panose="020B0604030504040204" pitchFamily="34" charset="0"/>
              </a:defRPr>
            </a:lvl2pPr>
            <a:lvl3pPr marL="1143000" indent="-228600" defTabSz="990600" eaLnBrk="0" hangingPunct="0">
              <a:defRPr sz="1600">
                <a:solidFill>
                  <a:srgbClr val="005500"/>
                </a:solidFill>
                <a:latin typeface="Tahoma" panose="020B0604030504040204" pitchFamily="34" charset="0"/>
              </a:defRPr>
            </a:lvl3pPr>
            <a:lvl4pPr marL="1600200" indent="-228600" defTabSz="990600" eaLnBrk="0" hangingPunct="0">
              <a:defRPr sz="1600">
                <a:solidFill>
                  <a:srgbClr val="005500"/>
                </a:solidFill>
                <a:latin typeface="Tahoma" panose="020B0604030504040204" pitchFamily="34" charset="0"/>
              </a:defRPr>
            </a:lvl4pPr>
            <a:lvl5pPr marL="2057400" indent="-228600" defTabSz="990600" eaLnBrk="0" hangingPunct="0">
              <a:defRPr sz="1600">
                <a:solidFill>
                  <a:srgbClr val="005500"/>
                </a:solidFill>
                <a:latin typeface="Tahoma" panose="020B0604030504040204" pitchFamily="34" charset="0"/>
              </a:defRPr>
            </a:lvl5pPr>
            <a:lvl6pPr marL="2514600" indent="-228600" defTabSz="990600" eaLnBrk="0" fontAlgn="base" hangingPunct="0">
              <a:spcBef>
                <a:spcPct val="0"/>
              </a:spcBef>
              <a:spcAft>
                <a:spcPct val="0"/>
              </a:spcAft>
              <a:defRPr sz="1600">
                <a:solidFill>
                  <a:srgbClr val="005500"/>
                </a:solidFill>
                <a:latin typeface="Tahoma" panose="020B0604030504040204" pitchFamily="34" charset="0"/>
              </a:defRPr>
            </a:lvl6pPr>
            <a:lvl7pPr marL="2971800" indent="-228600" defTabSz="990600" eaLnBrk="0" fontAlgn="base" hangingPunct="0">
              <a:spcBef>
                <a:spcPct val="0"/>
              </a:spcBef>
              <a:spcAft>
                <a:spcPct val="0"/>
              </a:spcAft>
              <a:defRPr sz="1600">
                <a:solidFill>
                  <a:srgbClr val="005500"/>
                </a:solidFill>
                <a:latin typeface="Tahoma" panose="020B0604030504040204" pitchFamily="34" charset="0"/>
              </a:defRPr>
            </a:lvl7pPr>
            <a:lvl8pPr marL="3429000" indent="-228600" defTabSz="990600" eaLnBrk="0" fontAlgn="base" hangingPunct="0">
              <a:spcBef>
                <a:spcPct val="0"/>
              </a:spcBef>
              <a:spcAft>
                <a:spcPct val="0"/>
              </a:spcAft>
              <a:defRPr sz="1600">
                <a:solidFill>
                  <a:srgbClr val="005500"/>
                </a:solidFill>
                <a:latin typeface="Tahoma" panose="020B0604030504040204" pitchFamily="34" charset="0"/>
              </a:defRPr>
            </a:lvl8pPr>
            <a:lvl9pPr marL="3886200" indent="-228600" defTabSz="990600" eaLnBrk="0" fontAlgn="base" hangingPunct="0">
              <a:spcBef>
                <a:spcPct val="0"/>
              </a:spcBef>
              <a:spcAft>
                <a:spcPct val="0"/>
              </a:spcAft>
              <a:defRPr sz="1600">
                <a:solidFill>
                  <a:srgbClr val="005500"/>
                </a:solidFill>
                <a:latin typeface="Tahoma" panose="020B0604030504040204" pitchFamily="34" charset="0"/>
              </a:defRPr>
            </a:lvl9pPr>
          </a:lstStyle>
          <a:p>
            <a:pPr eaLnBrk="1" hangingPunct="1"/>
            <a:fld id="{E174D34D-A0DD-4358-8468-99F9C57B14AE}" type="slidenum">
              <a:rPr lang="en-GB" altLang="bg-BG" sz="1300">
                <a:solidFill>
                  <a:schemeClr val="tx1"/>
                </a:solidFill>
                <a:latin typeface="Times New Roman" panose="02020603050405020304" pitchFamily="18" charset="0"/>
              </a:rPr>
              <a:pPr eaLnBrk="1" hangingPunct="1"/>
              <a:t>10</a:t>
            </a:fld>
            <a:endParaRPr lang="en-GB" altLang="bg-BG" sz="1300" dirty="0">
              <a:solidFill>
                <a:schemeClr val="tx1"/>
              </a:solidFill>
              <a:latin typeface="Times New Roman" panose="02020603050405020304" pitchFamily="18" charset="0"/>
            </a:endParaRPr>
          </a:p>
        </p:txBody>
      </p:sp>
    </p:spTree>
    <p:extLst>
      <p:ext uri="{BB962C8B-B14F-4D97-AF65-F5344CB8AC3E}">
        <p14:creationId xmlns:p14="http://schemas.microsoft.com/office/powerpoint/2010/main" xmlns="" val="2891197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p:cNvPicPr>
            <a:picLocks noChangeAspect="1" noChangeArrowheads="1"/>
          </p:cNvPicPr>
          <p:nvPr userDrawn="1"/>
        </p:nvPicPr>
        <p:blipFill>
          <a:blip r:embed="rId2" cstate="print"/>
          <a:srcRect t="23628"/>
          <a:stretch>
            <a:fillRect/>
          </a:stretch>
        </p:blipFill>
        <p:spPr bwMode="auto">
          <a:xfrm>
            <a:off x="0" y="1719263"/>
            <a:ext cx="9151938" cy="1133475"/>
          </a:xfrm>
          <a:prstGeom prst="rect">
            <a:avLst/>
          </a:prstGeom>
          <a:noFill/>
          <a:ln w="9525">
            <a:noFill/>
            <a:miter lim="800000"/>
            <a:headEnd/>
            <a:tailEnd/>
          </a:ln>
        </p:spPr>
      </p:pic>
      <p:pic>
        <p:nvPicPr>
          <p:cNvPr id="5" name="Picture 1"/>
          <p:cNvPicPr>
            <a:picLocks noChangeAspect="1" noChangeArrowheads="1"/>
          </p:cNvPicPr>
          <p:nvPr userDrawn="1"/>
        </p:nvPicPr>
        <p:blipFill>
          <a:blip r:embed="rId3" cstate="print"/>
          <a:srcRect/>
          <a:stretch>
            <a:fillRect/>
          </a:stretch>
        </p:blipFill>
        <p:spPr bwMode="auto">
          <a:xfrm>
            <a:off x="1835150" y="1179513"/>
            <a:ext cx="5040313" cy="954087"/>
          </a:xfrm>
          <a:prstGeom prst="rect">
            <a:avLst/>
          </a:prstGeom>
          <a:noFill/>
          <a:ln w="9525">
            <a:noFill/>
            <a:miter lim="800000"/>
            <a:headEnd/>
            <a:tailEnd/>
          </a:ln>
        </p:spPr>
      </p:pic>
      <p:sp>
        <p:nvSpPr>
          <p:cNvPr id="63507" name="Rectangle 19"/>
          <p:cNvSpPr>
            <a:spLocks noGrp="1" noChangeArrowheads="1"/>
          </p:cNvSpPr>
          <p:nvPr>
            <p:ph type="subTitle" idx="1"/>
          </p:nvPr>
        </p:nvSpPr>
        <p:spPr>
          <a:xfrm>
            <a:off x="757238" y="4532089"/>
            <a:ext cx="7775575" cy="1273175"/>
          </a:xfrm>
        </p:spPr>
        <p:txBody>
          <a:bodyPr/>
          <a:lstStyle>
            <a:lvl1pPr marL="0" indent="0" algn="ctr">
              <a:buFontTx/>
              <a:buNone/>
              <a:defRPr sz="2000">
                <a:solidFill>
                  <a:srgbClr val="003663"/>
                </a:solidFill>
                <a:latin typeface="Calibri" pitchFamily="34" charset="0"/>
              </a:defRPr>
            </a:lvl1pPr>
          </a:lstStyle>
          <a:p>
            <a:r>
              <a:rPr lang="en-US" dirty="0"/>
              <a:t>Click to edit Master subtitle style</a:t>
            </a:r>
          </a:p>
        </p:txBody>
      </p:sp>
      <p:sp>
        <p:nvSpPr>
          <p:cNvPr id="63513" name="Rectangle 25"/>
          <p:cNvSpPr>
            <a:spLocks noGrp="1" noChangeArrowheads="1"/>
          </p:cNvSpPr>
          <p:nvPr>
            <p:ph type="ctrTitle" sz="quarter"/>
          </p:nvPr>
        </p:nvSpPr>
        <p:spPr>
          <a:xfrm>
            <a:off x="687388" y="2895079"/>
            <a:ext cx="7772400" cy="1470025"/>
          </a:xfrm>
        </p:spPr>
        <p:txBody>
          <a:bodyPr/>
          <a:lstStyle>
            <a:lvl1pPr>
              <a:defRPr sz="4000">
                <a:latin typeface="Calibri" pitchFamily="34" charset="0"/>
              </a:defRPr>
            </a:lvl1pPr>
          </a:lstStyle>
          <a:p>
            <a:r>
              <a:rPr lang="en-US" dirty="0"/>
              <a:t>Click to edit Master title style</a:t>
            </a:r>
          </a:p>
        </p:txBody>
      </p:sp>
      <p:sp>
        <p:nvSpPr>
          <p:cNvPr id="6" name="Rectangle 21"/>
          <p:cNvSpPr>
            <a:spLocks noGrp="1" noChangeArrowheads="1"/>
          </p:cNvSpPr>
          <p:nvPr>
            <p:ph type="dt" sz="half" idx="10"/>
          </p:nvPr>
        </p:nvSpPr>
        <p:spPr>
          <a:xfrm>
            <a:off x="3132138" y="6021388"/>
            <a:ext cx="3024187" cy="404812"/>
          </a:xfrm>
        </p:spPr>
        <p:txBody>
          <a:bodyPr/>
          <a:lstStyle>
            <a:lvl1pPr marL="0" indent="0" algn="ctr" rtl="0" eaLnBrk="0" fontAlgn="base" hangingPunct="0">
              <a:spcBef>
                <a:spcPts val="1200"/>
              </a:spcBef>
              <a:spcAft>
                <a:spcPct val="0"/>
              </a:spcAft>
              <a:buClr>
                <a:srgbClr val="FF1900"/>
              </a:buClr>
              <a:buFontTx/>
              <a:buNone/>
              <a:defRPr lang="en-US" sz="2000">
                <a:solidFill>
                  <a:srgbClr val="003663"/>
                </a:solidFill>
                <a:latin typeface="Calibri" pitchFamily="34" charset="0"/>
                <a:ea typeface="+mn-ea"/>
                <a:cs typeface="+mn-cs"/>
              </a:defRPr>
            </a:lvl1pPr>
          </a:lstStyle>
          <a:p>
            <a:pPr>
              <a:defRPr/>
            </a:pPr>
            <a:r>
              <a:rPr lang="en-US" smtClean="0"/>
              <a:t>Oct 2014</a:t>
            </a:r>
            <a:endParaRPr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97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5"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6" name="Rectangle 39"/>
          <p:cNvSpPr>
            <a:spLocks noGrp="1" noChangeArrowheads="1"/>
          </p:cNvSpPr>
          <p:nvPr>
            <p:ph type="sldNum" sz="quarter" idx="11"/>
          </p:nvPr>
        </p:nvSpPr>
        <p:spPr/>
        <p:txBody>
          <a:bodyPr/>
          <a:lstStyle>
            <a:lvl1pPr>
              <a:defRPr/>
            </a:lvl1pPr>
          </a:lstStyle>
          <a:p>
            <a:pPr>
              <a:defRPr/>
            </a:pPr>
            <a:r>
              <a:rPr lang="en-GB" dirty="0"/>
              <a:t>#</a:t>
            </a:r>
            <a:fld id="{CC99CE5E-6769-4C05-851B-2EA231B96030}" type="slidenum">
              <a:rPr lang="en-GB"/>
              <a:pPr>
                <a:defRPr/>
              </a:pPr>
              <a:t>‹#›</a:t>
            </a:fld>
            <a:endParaRPr lang="en-GB" dirty="0"/>
          </a:p>
        </p:txBody>
      </p:sp>
      <p:sp>
        <p:nvSpPr>
          <p:cNvPr id="7"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srcRect t="23628"/>
          <a:stretch>
            <a:fillRect/>
          </a:stretch>
        </p:blipFill>
        <p:spPr bwMode="auto">
          <a:xfrm>
            <a:off x="0" y="871538"/>
            <a:ext cx="9151938" cy="1135062"/>
          </a:xfrm>
          <a:prstGeom prst="rect">
            <a:avLst/>
          </a:prstGeom>
          <a:noFill/>
          <a:ln w="9525">
            <a:noFill/>
            <a:miter lim="800000"/>
            <a:headEnd/>
            <a:tailEnd/>
          </a:ln>
        </p:spPr>
      </p:pic>
      <p:pic>
        <p:nvPicPr>
          <p:cNvPr id="4" name="Picture 1"/>
          <p:cNvPicPr>
            <a:picLocks noChangeAspect="1" noChangeArrowheads="1"/>
          </p:cNvPicPr>
          <p:nvPr userDrawn="1"/>
        </p:nvPicPr>
        <p:blipFill>
          <a:blip r:embed="rId3" cstate="print"/>
          <a:srcRect/>
          <a:stretch>
            <a:fillRect/>
          </a:stretch>
        </p:blipFill>
        <p:spPr bwMode="auto">
          <a:xfrm>
            <a:off x="2484438" y="404813"/>
            <a:ext cx="4103687" cy="776287"/>
          </a:xfrm>
          <a:prstGeom prst="rect">
            <a:avLst/>
          </a:prstGeom>
          <a:noFill/>
          <a:ln w="9525">
            <a:noFill/>
            <a:miter lim="800000"/>
            <a:headEnd/>
            <a:tailEnd/>
          </a:ln>
        </p:spPr>
      </p:pic>
      <p:sp>
        <p:nvSpPr>
          <p:cNvPr id="5" name="Rectangle 4"/>
          <p:cNvSpPr/>
          <p:nvPr userDrawn="1"/>
        </p:nvSpPr>
        <p:spPr bwMode="auto">
          <a:xfrm>
            <a:off x="0" y="6597650"/>
            <a:ext cx="9144000" cy="257175"/>
          </a:xfrm>
          <a:prstGeom prst="rect">
            <a:avLst/>
          </a:prstGeom>
          <a:solidFill>
            <a:srgbClr val="E6EEFA"/>
          </a:solidFill>
          <a:ln w="9525" cap="flat" cmpd="sng" algn="ctr">
            <a:noFill/>
            <a:prstDash val="solid"/>
            <a:round/>
            <a:headEnd type="none" w="med" len="med"/>
            <a:tailEnd type="none" w="med" len="med"/>
          </a:ln>
          <a:effectLst/>
        </p:spPr>
        <p:txBody>
          <a:bodyPr anchor="b"/>
          <a:lstStyle/>
          <a:p>
            <a:pPr algn="r">
              <a:defRPr/>
            </a:pPr>
            <a:endParaRPr lang="en-US" dirty="0">
              <a:solidFill>
                <a:srgbClr val="808080"/>
              </a:solidFill>
            </a:endParaRPr>
          </a:p>
        </p:txBody>
      </p:sp>
      <p:sp>
        <p:nvSpPr>
          <p:cNvPr id="63513" name="Rectangle 25"/>
          <p:cNvSpPr>
            <a:spLocks noGrp="1" noChangeArrowheads="1"/>
          </p:cNvSpPr>
          <p:nvPr>
            <p:ph type="ctrTitle" sz="quarter"/>
          </p:nvPr>
        </p:nvSpPr>
        <p:spPr>
          <a:xfrm>
            <a:off x="760040" y="2535039"/>
            <a:ext cx="7772400" cy="1470025"/>
          </a:xfrm>
        </p:spPr>
        <p:txBody>
          <a:bodyPr/>
          <a:lstStyle>
            <a:lvl1pPr>
              <a:defRPr sz="4400">
                <a:solidFill>
                  <a:srgbClr val="003663"/>
                </a:solidFill>
                <a:latin typeface="Calibri" pitchFamily="34" charset="0"/>
              </a:defRPr>
            </a:lvl1pPr>
          </a:lstStyle>
          <a:p>
            <a:r>
              <a:rPr lang="en-US" dirty="0"/>
              <a:t>Click to edit Master title style</a:t>
            </a:r>
          </a:p>
        </p:txBody>
      </p:sp>
      <p:sp>
        <p:nvSpPr>
          <p:cNvPr id="6" name="Rectangle 38"/>
          <p:cNvSpPr>
            <a:spLocks noGrp="1" noChangeArrowheads="1"/>
          </p:cNvSpPr>
          <p:nvPr>
            <p:ph type="ftr" sz="quarter" idx="10"/>
          </p:nvPr>
        </p:nvSpPr>
        <p:spPr/>
        <p:txBody>
          <a:bodyPr/>
          <a:lstStyle>
            <a:lvl1pPr>
              <a:defRPr sz="1200">
                <a:solidFill>
                  <a:srgbClr val="003663"/>
                </a:solidFill>
              </a:defRPr>
            </a:lvl1pPr>
          </a:lstStyle>
          <a:p>
            <a:pPr>
              <a:defRPr/>
            </a:pPr>
            <a:r>
              <a:rPr lang="en-US" smtClean="0"/>
              <a:t>Semantic Technology in Publishing &amp; Finance</a:t>
            </a:r>
            <a:endParaRPr lang="en-GB" dirty="0"/>
          </a:p>
        </p:txBody>
      </p:sp>
      <p:sp>
        <p:nvSpPr>
          <p:cNvPr id="7" name="Rectangle 39"/>
          <p:cNvSpPr>
            <a:spLocks noGrp="1" noChangeArrowheads="1"/>
          </p:cNvSpPr>
          <p:nvPr>
            <p:ph type="sldNum" sz="quarter" idx="11"/>
          </p:nvPr>
        </p:nvSpPr>
        <p:spPr/>
        <p:txBody>
          <a:bodyPr/>
          <a:lstStyle>
            <a:lvl1pPr>
              <a:defRPr sz="1200">
                <a:solidFill>
                  <a:srgbClr val="003663"/>
                </a:solidFill>
              </a:defRPr>
            </a:lvl1pPr>
          </a:lstStyle>
          <a:p>
            <a:pPr>
              <a:defRPr/>
            </a:pPr>
            <a:r>
              <a:rPr lang="en-GB" dirty="0"/>
              <a:t>#</a:t>
            </a:r>
            <a:fld id="{16AFB040-C83A-4B3C-BC24-1728086ED5A9}" type="slidenum">
              <a:rPr lang="en-GB"/>
              <a:pPr>
                <a:defRPr/>
              </a:pPr>
              <a:t>‹#›</a:t>
            </a:fld>
            <a:endParaRPr lang="en-GB" dirty="0"/>
          </a:p>
        </p:txBody>
      </p:sp>
      <p:sp>
        <p:nvSpPr>
          <p:cNvPr id="8" name="Rectangle 40"/>
          <p:cNvSpPr>
            <a:spLocks noGrp="1" noChangeArrowheads="1"/>
          </p:cNvSpPr>
          <p:nvPr>
            <p:ph type="dt" sz="half" idx="12"/>
          </p:nvPr>
        </p:nvSpPr>
        <p:spPr/>
        <p:txBody>
          <a:bodyPr/>
          <a:lstStyle>
            <a:lvl1pPr>
              <a:defRPr sz="1200">
                <a:solidFill>
                  <a:srgbClr val="003663"/>
                </a:solidFill>
              </a:defRPr>
            </a:lvl1pPr>
          </a:lstStyle>
          <a:p>
            <a:pPr>
              <a:defRPr/>
            </a:pPr>
            <a:r>
              <a:rPr lang="en-US" smtClean="0"/>
              <a:t>Oct 2014</a:t>
            </a:r>
            <a:endParaRPr lang="en-GB" dirty="0"/>
          </a:p>
        </p:txBody>
      </p:sp>
    </p:spTree>
    <p:extLst>
      <p:ext uri="{BB962C8B-B14F-4D97-AF65-F5344CB8AC3E}">
        <p14:creationId xmlns:p14="http://schemas.microsoft.com/office/powerpoint/2010/main" xmlns="" val="358996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96752"/>
            <a:ext cx="8280400" cy="4895850"/>
          </a:xfrm>
        </p:spPr>
        <p:txBody>
          <a:bodyPr/>
          <a:lstStyle>
            <a:lvl1pPr>
              <a:buClr>
                <a:srgbClr val="FF1900"/>
              </a:buClr>
              <a:defRPr sz="2800"/>
            </a:lvl1pPr>
            <a:lvl2pPr>
              <a:buClr>
                <a:srgbClr val="003663"/>
              </a:buClr>
              <a:buFont typeface="Tahoma" pitchFamily="34" charset="0"/>
              <a:buChar char="–"/>
              <a:defRPr sz="2000"/>
            </a:lvl2pPr>
            <a:lvl3pPr>
              <a:defRPr sz="16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8"/>
          <p:cNvSpPr>
            <a:spLocks noGrp="1" noChangeArrowheads="1"/>
          </p:cNvSpPr>
          <p:nvPr>
            <p:ph type="ftr" sz="quarter" idx="10"/>
          </p:nvPr>
        </p:nvSpPr>
        <p:spPr/>
        <p:txBody>
          <a:bodyPr/>
          <a:lstStyle>
            <a:lvl1pPr>
              <a:defRPr sz="1200">
                <a:solidFill>
                  <a:srgbClr val="003663"/>
                </a:solidFill>
              </a:defRPr>
            </a:lvl1pPr>
          </a:lstStyle>
          <a:p>
            <a:pPr>
              <a:defRPr/>
            </a:pPr>
            <a:r>
              <a:rPr lang="en-US" smtClean="0"/>
              <a:t>Semantic Technology in Publishing &amp; Finance</a:t>
            </a:r>
            <a:endParaRPr lang="en-GB" dirty="0"/>
          </a:p>
        </p:txBody>
      </p:sp>
      <p:sp>
        <p:nvSpPr>
          <p:cNvPr id="5" name="Rectangle 39"/>
          <p:cNvSpPr>
            <a:spLocks noGrp="1" noChangeArrowheads="1"/>
          </p:cNvSpPr>
          <p:nvPr>
            <p:ph type="sldNum" sz="quarter" idx="11"/>
          </p:nvPr>
        </p:nvSpPr>
        <p:spPr>
          <a:xfrm>
            <a:off x="8215313" y="6597650"/>
            <a:ext cx="677862" cy="244475"/>
          </a:xfrm>
        </p:spPr>
        <p:txBody>
          <a:bodyPr/>
          <a:lstStyle>
            <a:lvl1pPr>
              <a:defRPr sz="1200">
                <a:solidFill>
                  <a:srgbClr val="003663"/>
                </a:solidFill>
              </a:defRPr>
            </a:lvl1pPr>
          </a:lstStyle>
          <a:p>
            <a:pPr>
              <a:defRPr/>
            </a:pPr>
            <a:r>
              <a:rPr lang="en-GB" dirty="0"/>
              <a:t>#</a:t>
            </a:r>
            <a:fld id="{C43228C6-149F-4258-8305-F12858584983}" type="slidenum">
              <a:rPr lang="en-GB"/>
              <a:pPr>
                <a:defRPr/>
              </a:pPr>
              <a:t>‹#›</a:t>
            </a:fld>
            <a:endParaRPr lang="en-GB" dirty="0"/>
          </a:p>
        </p:txBody>
      </p:sp>
      <p:sp>
        <p:nvSpPr>
          <p:cNvPr id="6" name="Rectangle 40"/>
          <p:cNvSpPr>
            <a:spLocks noGrp="1" noChangeArrowheads="1"/>
          </p:cNvSpPr>
          <p:nvPr>
            <p:ph type="dt" sz="half" idx="12"/>
          </p:nvPr>
        </p:nvSpPr>
        <p:spPr/>
        <p:txBody>
          <a:bodyPr/>
          <a:lstStyle>
            <a:lvl1pPr algn="ctr">
              <a:defRPr sz="1200">
                <a:solidFill>
                  <a:srgbClr val="003663"/>
                </a:solidFill>
              </a:defRPr>
            </a:lvl1pPr>
          </a:lstStyle>
          <a:p>
            <a:pPr>
              <a:defRPr/>
            </a:pPr>
            <a:r>
              <a:rPr lang="en-US" smtClean="0"/>
              <a:t>Oct 2014</a:t>
            </a:r>
            <a:endParaRPr lang="en-GB" dirty="0"/>
          </a:p>
        </p:txBody>
      </p:sp>
    </p:spTree>
    <p:extLst>
      <p:ext uri="{BB962C8B-B14F-4D97-AF65-F5344CB8AC3E}">
        <p14:creationId xmlns:p14="http://schemas.microsoft.com/office/powerpoint/2010/main" xmlns="" val="15644228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7"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8" name="Rectangle 39"/>
          <p:cNvSpPr>
            <a:spLocks noGrp="1" noChangeArrowheads="1"/>
          </p:cNvSpPr>
          <p:nvPr>
            <p:ph type="sldNum" sz="quarter" idx="11"/>
          </p:nvPr>
        </p:nvSpPr>
        <p:spPr/>
        <p:txBody>
          <a:bodyPr/>
          <a:lstStyle>
            <a:lvl1pPr>
              <a:defRPr/>
            </a:lvl1pPr>
          </a:lstStyle>
          <a:p>
            <a:pPr>
              <a:defRPr/>
            </a:pPr>
            <a:r>
              <a:rPr lang="en-GB" dirty="0"/>
              <a:t>#</a:t>
            </a:r>
            <a:fld id="{DEBABCFC-C3DE-4773-BBC2-57B439CEC445}" type="slidenum">
              <a:rPr lang="en-GB"/>
              <a:pPr>
                <a:defRPr/>
              </a:pPr>
              <a:t>‹#›</a:t>
            </a:fld>
            <a:endParaRPr lang="en-GB" dirty="0"/>
          </a:p>
        </p:txBody>
      </p:sp>
      <p:sp>
        <p:nvSpPr>
          <p:cNvPr id="9"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extLst>
      <p:ext uri="{BB962C8B-B14F-4D97-AF65-F5344CB8AC3E}">
        <p14:creationId xmlns:p14="http://schemas.microsoft.com/office/powerpoint/2010/main" xmlns="" val="399001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3"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4" name="Rectangle 39"/>
          <p:cNvSpPr>
            <a:spLocks noGrp="1" noChangeArrowheads="1"/>
          </p:cNvSpPr>
          <p:nvPr>
            <p:ph type="sldNum" sz="quarter" idx="11"/>
          </p:nvPr>
        </p:nvSpPr>
        <p:spPr/>
        <p:txBody>
          <a:bodyPr/>
          <a:lstStyle>
            <a:lvl1pPr>
              <a:defRPr/>
            </a:lvl1pPr>
          </a:lstStyle>
          <a:p>
            <a:pPr>
              <a:defRPr/>
            </a:pPr>
            <a:r>
              <a:rPr lang="en-GB" dirty="0"/>
              <a:t>#</a:t>
            </a:r>
            <a:fld id="{EB811105-9FF3-4751-B1B6-6BB0E8F3C20E}" type="slidenum">
              <a:rPr lang="en-GB"/>
              <a:pPr>
                <a:defRPr/>
              </a:pPr>
              <a:t>‹#›</a:t>
            </a:fld>
            <a:endParaRPr lang="en-GB" dirty="0"/>
          </a:p>
        </p:txBody>
      </p:sp>
      <p:sp>
        <p:nvSpPr>
          <p:cNvPr id="5"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extLst>
      <p:ext uri="{BB962C8B-B14F-4D97-AF65-F5344CB8AC3E}">
        <p14:creationId xmlns:p14="http://schemas.microsoft.com/office/powerpoint/2010/main" xmlns="" val="1665019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97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56150" y="11969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56150" y="37211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65"/>
          <p:cNvSpPr>
            <a:spLocks noGrp="1" noChangeArrowheads="1"/>
          </p:cNvSpPr>
          <p:nvPr>
            <p:ph type="title"/>
          </p:nvPr>
        </p:nvSpPr>
        <p:spPr bwMode="auto">
          <a:xfrm>
            <a:off x="2915816" y="6351"/>
            <a:ext cx="6048672" cy="686345"/>
          </a:xfrm>
          <a:prstGeom prst="rect">
            <a:avLst/>
          </a:prstGeom>
          <a:noFill/>
          <a:ln w="9525">
            <a:noFill/>
            <a:miter lim="800000"/>
            <a:headEnd/>
            <a:tailEnd/>
          </a:ln>
        </p:spPr>
        <p:txBody>
          <a:bodyPr/>
          <a:lstStyle/>
          <a:p>
            <a:pPr lvl="0"/>
            <a:r>
              <a:rPr lang="en-US" dirty="0" smtClean="0"/>
              <a:t>Click to edit Master title style</a:t>
            </a:r>
          </a:p>
        </p:txBody>
      </p:sp>
      <p:sp>
        <p:nvSpPr>
          <p:cNvPr id="6" name="Rectangle 38"/>
          <p:cNvSpPr>
            <a:spLocks noGrp="1" noChangeArrowheads="1"/>
          </p:cNvSpPr>
          <p:nvPr>
            <p:ph type="ftr" sz="quarter" idx="10"/>
          </p:nvPr>
        </p:nvSpPr>
        <p:spPr>
          <a:xfrm>
            <a:off x="2268538" y="6508750"/>
            <a:ext cx="4751387" cy="304800"/>
          </a:xfrm>
        </p:spPr>
        <p:txBody>
          <a:bodyPr/>
          <a:lstStyle>
            <a:lvl1pPr>
              <a:defRPr/>
            </a:lvl1pPr>
          </a:lstStyle>
          <a:p>
            <a:pPr>
              <a:defRPr/>
            </a:pPr>
            <a:r>
              <a:rPr lang="en-US" smtClean="0"/>
              <a:t>Semantic Technology in Publishing &amp; Finance</a:t>
            </a:r>
            <a:endParaRPr lang="en-GB" dirty="0"/>
          </a:p>
        </p:txBody>
      </p:sp>
      <p:sp>
        <p:nvSpPr>
          <p:cNvPr id="7" name="Rectangle 39"/>
          <p:cNvSpPr>
            <a:spLocks noGrp="1" noChangeArrowheads="1"/>
          </p:cNvSpPr>
          <p:nvPr>
            <p:ph type="sldNum" sz="quarter" idx="11"/>
          </p:nvPr>
        </p:nvSpPr>
        <p:spPr>
          <a:xfrm>
            <a:off x="8215313" y="6508750"/>
            <a:ext cx="749300" cy="304800"/>
          </a:xfrm>
        </p:spPr>
        <p:txBody>
          <a:bodyPr/>
          <a:lstStyle>
            <a:lvl1pPr algn="l">
              <a:defRPr/>
            </a:lvl1pPr>
          </a:lstStyle>
          <a:p>
            <a:pPr>
              <a:defRPr/>
            </a:pPr>
            <a:r>
              <a:rPr lang="en-GB" dirty="0"/>
              <a:t>#</a:t>
            </a:r>
            <a:fld id="{C26965C0-4CA6-4FB9-93CE-15E9B781F9EE}" type="slidenum">
              <a:rPr lang="en-GB"/>
              <a:pPr>
                <a:defRPr/>
              </a:pPr>
              <a:t>‹#›</a:t>
            </a:fld>
            <a:endParaRPr lang="en-GB" dirty="0"/>
          </a:p>
        </p:txBody>
      </p:sp>
      <p:sp>
        <p:nvSpPr>
          <p:cNvPr id="8" name="Rectangle 40"/>
          <p:cNvSpPr>
            <a:spLocks noGrp="1" noChangeArrowheads="1"/>
          </p:cNvSpPr>
          <p:nvPr>
            <p:ph type="dt" sz="half" idx="12"/>
          </p:nvPr>
        </p:nvSpPr>
        <p:spPr>
          <a:xfrm>
            <a:off x="7072313" y="6515100"/>
            <a:ext cx="1071562" cy="288925"/>
          </a:xfrm>
        </p:spPr>
        <p:txBody>
          <a:bodyPr/>
          <a:lstStyle>
            <a:lvl1pPr algn="l">
              <a:defRPr/>
            </a:lvl1pPr>
          </a:lstStyle>
          <a:p>
            <a:pPr>
              <a:defRPr/>
            </a:pPr>
            <a:r>
              <a:rPr lang="en-US" smtClean="0"/>
              <a:t>Oct 2014</a:t>
            </a:r>
            <a:endParaRPr lang="en-GB" dirty="0"/>
          </a:p>
        </p:txBody>
      </p:sp>
    </p:spTree>
    <p:extLst>
      <p:ext uri="{BB962C8B-B14F-4D97-AF65-F5344CB8AC3E}">
        <p14:creationId xmlns:p14="http://schemas.microsoft.com/office/powerpoint/2010/main" xmlns="" val="3922737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97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5"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6" name="Rectangle 39"/>
          <p:cNvSpPr>
            <a:spLocks noGrp="1" noChangeArrowheads="1"/>
          </p:cNvSpPr>
          <p:nvPr>
            <p:ph type="sldNum" sz="quarter" idx="11"/>
          </p:nvPr>
        </p:nvSpPr>
        <p:spPr/>
        <p:txBody>
          <a:bodyPr/>
          <a:lstStyle>
            <a:lvl1pPr>
              <a:defRPr/>
            </a:lvl1pPr>
          </a:lstStyle>
          <a:p>
            <a:pPr>
              <a:defRPr/>
            </a:pPr>
            <a:r>
              <a:rPr lang="en-GB" dirty="0"/>
              <a:t>#</a:t>
            </a:r>
            <a:fld id="{CC99CE5E-6769-4C05-851B-2EA231B96030}" type="slidenum">
              <a:rPr lang="en-GB"/>
              <a:pPr>
                <a:defRPr/>
              </a:pPr>
              <a:t>‹#›</a:t>
            </a:fld>
            <a:endParaRPr lang="en-GB" dirty="0"/>
          </a:p>
        </p:txBody>
      </p:sp>
      <p:sp>
        <p:nvSpPr>
          <p:cNvPr id="7"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extLst>
      <p:ext uri="{BB962C8B-B14F-4D97-AF65-F5344CB8AC3E}">
        <p14:creationId xmlns:p14="http://schemas.microsoft.com/office/powerpoint/2010/main" xmlns="" val="2629659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srcRect t="23628"/>
          <a:stretch>
            <a:fillRect/>
          </a:stretch>
        </p:blipFill>
        <p:spPr bwMode="auto">
          <a:xfrm>
            <a:off x="0" y="871538"/>
            <a:ext cx="9151938" cy="1135062"/>
          </a:xfrm>
          <a:prstGeom prst="rect">
            <a:avLst/>
          </a:prstGeom>
          <a:noFill/>
          <a:ln w="9525">
            <a:noFill/>
            <a:miter lim="800000"/>
            <a:headEnd/>
            <a:tailEnd/>
          </a:ln>
        </p:spPr>
      </p:pic>
      <p:pic>
        <p:nvPicPr>
          <p:cNvPr id="4" name="Picture 1"/>
          <p:cNvPicPr>
            <a:picLocks noChangeAspect="1" noChangeArrowheads="1"/>
          </p:cNvPicPr>
          <p:nvPr userDrawn="1"/>
        </p:nvPicPr>
        <p:blipFill>
          <a:blip r:embed="rId3" cstate="print"/>
          <a:srcRect/>
          <a:stretch>
            <a:fillRect/>
          </a:stretch>
        </p:blipFill>
        <p:spPr bwMode="auto">
          <a:xfrm>
            <a:off x="2484438" y="404813"/>
            <a:ext cx="4103687" cy="776287"/>
          </a:xfrm>
          <a:prstGeom prst="rect">
            <a:avLst/>
          </a:prstGeom>
          <a:noFill/>
          <a:ln w="9525">
            <a:noFill/>
            <a:miter lim="800000"/>
            <a:headEnd/>
            <a:tailEnd/>
          </a:ln>
        </p:spPr>
      </p:pic>
      <p:sp>
        <p:nvSpPr>
          <p:cNvPr id="5" name="Rectangle 4"/>
          <p:cNvSpPr/>
          <p:nvPr userDrawn="1"/>
        </p:nvSpPr>
        <p:spPr bwMode="auto">
          <a:xfrm>
            <a:off x="0" y="6597650"/>
            <a:ext cx="9144000" cy="257175"/>
          </a:xfrm>
          <a:prstGeom prst="rect">
            <a:avLst/>
          </a:prstGeom>
          <a:solidFill>
            <a:srgbClr val="E6EEFA"/>
          </a:solidFill>
          <a:ln w="9525" cap="flat" cmpd="sng" algn="ctr">
            <a:noFill/>
            <a:prstDash val="solid"/>
            <a:round/>
            <a:headEnd type="none" w="med" len="med"/>
            <a:tailEnd type="none" w="med" len="med"/>
          </a:ln>
          <a:effectLst/>
        </p:spPr>
        <p:txBody>
          <a:bodyPr anchor="b"/>
          <a:lstStyle/>
          <a:p>
            <a:pPr algn="r">
              <a:defRPr/>
            </a:pPr>
            <a:endParaRPr lang="en-US" dirty="0">
              <a:solidFill>
                <a:srgbClr val="808080"/>
              </a:solidFill>
            </a:endParaRPr>
          </a:p>
        </p:txBody>
      </p:sp>
      <p:sp>
        <p:nvSpPr>
          <p:cNvPr id="63513" name="Rectangle 25"/>
          <p:cNvSpPr>
            <a:spLocks noGrp="1" noChangeArrowheads="1"/>
          </p:cNvSpPr>
          <p:nvPr>
            <p:ph type="ctrTitle" sz="quarter"/>
          </p:nvPr>
        </p:nvSpPr>
        <p:spPr>
          <a:xfrm>
            <a:off x="760040" y="2535039"/>
            <a:ext cx="7772400" cy="1470025"/>
          </a:xfrm>
        </p:spPr>
        <p:txBody>
          <a:bodyPr/>
          <a:lstStyle>
            <a:lvl1pPr>
              <a:defRPr sz="4400">
                <a:solidFill>
                  <a:srgbClr val="003663"/>
                </a:solidFill>
                <a:latin typeface="Calibri" pitchFamily="34" charset="0"/>
              </a:defRPr>
            </a:lvl1pPr>
          </a:lstStyle>
          <a:p>
            <a:r>
              <a:rPr lang="en-US" dirty="0"/>
              <a:t>Click to edit Master title style</a:t>
            </a:r>
          </a:p>
        </p:txBody>
      </p:sp>
      <p:sp>
        <p:nvSpPr>
          <p:cNvPr id="6" name="Rectangle 38"/>
          <p:cNvSpPr>
            <a:spLocks noGrp="1" noChangeArrowheads="1"/>
          </p:cNvSpPr>
          <p:nvPr>
            <p:ph type="ftr" sz="quarter" idx="10"/>
          </p:nvPr>
        </p:nvSpPr>
        <p:spPr/>
        <p:txBody>
          <a:bodyPr/>
          <a:lstStyle>
            <a:lvl1pPr>
              <a:defRPr sz="1200">
                <a:solidFill>
                  <a:srgbClr val="003663"/>
                </a:solidFill>
              </a:defRPr>
            </a:lvl1pPr>
          </a:lstStyle>
          <a:p>
            <a:pPr>
              <a:defRPr/>
            </a:pPr>
            <a:r>
              <a:rPr lang="en-US" smtClean="0"/>
              <a:t>Semantic Technology in Publishing &amp; Finance</a:t>
            </a:r>
            <a:endParaRPr lang="en-GB" dirty="0"/>
          </a:p>
        </p:txBody>
      </p:sp>
      <p:sp>
        <p:nvSpPr>
          <p:cNvPr id="7" name="Rectangle 39"/>
          <p:cNvSpPr>
            <a:spLocks noGrp="1" noChangeArrowheads="1"/>
          </p:cNvSpPr>
          <p:nvPr>
            <p:ph type="sldNum" sz="quarter" idx="11"/>
          </p:nvPr>
        </p:nvSpPr>
        <p:spPr/>
        <p:txBody>
          <a:bodyPr/>
          <a:lstStyle>
            <a:lvl1pPr>
              <a:defRPr sz="1200">
                <a:solidFill>
                  <a:srgbClr val="003663"/>
                </a:solidFill>
              </a:defRPr>
            </a:lvl1pPr>
          </a:lstStyle>
          <a:p>
            <a:pPr>
              <a:defRPr/>
            </a:pPr>
            <a:r>
              <a:rPr lang="en-GB" dirty="0"/>
              <a:t>#</a:t>
            </a:r>
            <a:fld id="{16AFB040-C83A-4B3C-BC24-1728086ED5A9}" type="slidenum">
              <a:rPr lang="en-GB"/>
              <a:pPr>
                <a:defRPr/>
              </a:pPr>
              <a:t>‹#›</a:t>
            </a:fld>
            <a:endParaRPr lang="en-GB" dirty="0"/>
          </a:p>
        </p:txBody>
      </p:sp>
      <p:sp>
        <p:nvSpPr>
          <p:cNvPr id="8" name="Rectangle 40"/>
          <p:cNvSpPr>
            <a:spLocks noGrp="1" noChangeArrowheads="1"/>
          </p:cNvSpPr>
          <p:nvPr>
            <p:ph type="dt" sz="half" idx="12"/>
          </p:nvPr>
        </p:nvSpPr>
        <p:spPr/>
        <p:txBody>
          <a:bodyPr/>
          <a:lstStyle>
            <a:lvl1pPr>
              <a:defRPr sz="1200">
                <a:solidFill>
                  <a:srgbClr val="003663"/>
                </a:solidFill>
              </a:defRPr>
            </a:lvl1pPr>
          </a:lstStyle>
          <a:p>
            <a:pPr>
              <a:defRPr/>
            </a:pPr>
            <a:r>
              <a:rPr lang="en-US" smtClean="0"/>
              <a:t>Oct 2014</a:t>
            </a:r>
            <a:endParaRPr lang="en-GB" dirty="0"/>
          </a:p>
        </p:txBody>
      </p:sp>
    </p:spTree>
    <p:extLst>
      <p:ext uri="{BB962C8B-B14F-4D97-AF65-F5344CB8AC3E}">
        <p14:creationId xmlns:p14="http://schemas.microsoft.com/office/powerpoint/2010/main" xmlns="" val="78865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96752"/>
            <a:ext cx="8280400" cy="4895850"/>
          </a:xfrm>
        </p:spPr>
        <p:txBody>
          <a:bodyPr/>
          <a:lstStyle>
            <a:lvl1pPr>
              <a:buClr>
                <a:srgbClr val="FF1900"/>
              </a:buClr>
              <a:defRPr sz="2800"/>
            </a:lvl1pPr>
            <a:lvl2pPr>
              <a:buClr>
                <a:srgbClr val="003663"/>
              </a:buClr>
              <a:buFont typeface="Tahoma" pitchFamily="34" charset="0"/>
              <a:buChar char="–"/>
              <a:defRPr sz="2000"/>
            </a:lvl2pPr>
            <a:lvl3pPr>
              <a:defRPr sz="16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4" name="Rectangle 38"/>
          <p:cNvSpPr>
            <a:spLocks noGrp="1" noChangeArrowheads="1"/>
          </p:cNvSpPr>
          <p:nvPr>
            <p:ph type="ftr" sz="quarter" idx="10"/>
          </p:nvPr>
        </p:nvSpPr>
        <p:spPr/>
        <p:txBody>
          <a:bodyPr/>
          <a:lstStyle>
            <a:lvl1pPr>
              <a:defRPr sz="1200">
                <a:solidFill>
                  <a:srgbClr val="003663"/>
                </a:solidFill>
              </a:defRPr>
            </a:lvl1pPr>
          </a:lstStyle>
          <a:p>
            <a:pPr>
              <a:defRPr/>
            </a:pPr>
            <a:r>
              <a:rPr lang="en-US" smtClean="0"/>
              <a:t>Semantic Technology in Publishing &amp; Finance</a:t>
            </a:r>
            <a:endParaRPr lang="en-GB" dirty="0"/>
          </a:p>
        </p:txBody>
      </p:sp>
      <p:sp>
        <p:nvSpPr>
          <p:cNvPr id="5" name="Rectangle 39"/>
          <p:cNvSpPr>
            <a:spLocks noGrp="1" noChangeArrowheads="1"/>
          </p:cNvSpPr>
          <p:nvPr>
            <p:ph type="sldNum" sz="quarter" idx="11"/>
          </p:nvPr>
        </p:nvSpPr>
        <p:spPr>
          <a:xfrm>
            <a:off x="8215313" y="6597650"/>
            <a:ext cx="677862" cy="244475"/>
          </a:xfrm>
        </p:spPr>
        <p:txBody>
          <a:bodyPr/>
          <a:lstStyle>
            <a:lvl1pPr>
              <a:defRPr sz="1200">
                <a:solidFill>
                  <a:srgbClr val="003663"/>
                </a:solidFill>
              </a:defRPr>
            </a:lvl1pPr>
          </a:lstStyle>
          <a:p>
            <a:pPr>
              <a:defRPr/>
            </a:pPr>
            <a:r>
              <a:rPr lang="en-GB" dirty="0"/>
              <a:t>#</a:t>
            </a:r>
            <a:fld id="{C43228C6-149F-4258-8305-F12858584983}" type="slidenum">
              <a:rPr lang="en-GB"/>
              <a:pPr>
                <a:defRPr/>
              </a:pPr>
              <a:t>‹#›</a:t>
            </a:fld>
            <a:endParaRPr lang="en-GB" dirty="0"/>
          </a:p>
        </p:txBody>
      </p:sp>
      <p:sp>
        <p:nvSpPr>
          <p:cNvPr id="6" name="Rectangle 40"/>
          <p:cNvSpPr>
            <a:spLocks noGrp="1" noChangeArrowheads="1"/>
          </p:cNvSpPr>
          <p:nvPr>
            <p:ph type="dt" sz="half" idx="12"/>
          </p:nvPr>
        </p:nvSpPr>
        <p:spPr/>
        <p:txBody>
          <a:bodyPr/>
          <a:lstStyle>
            <a:lvl1pPr algn="ctr">
              <a:defRPr sz="1200">
                <a:solidFill>
                  <a:srgbClr val="003663"/>
                </a:solidFill>
              </a:defRPr>
            </a:lvl1pPr>
          </a:lstStyle>
          <a:p>
            <a:pPr>
              <a:defRPr/>
            </a:pPr>
            <a:r>
              <a:rPr lang="en-US" smtClean="0"/>
              <a:t>Oct 2014</a:t>
            </a:r>
            <a:endParaRPr lang="en-GB" dirty="0"/>
          </a:p>
        </p:txBody>
      </p:sp>
    </p:spTree>
    <p:extLst>
      <p:ext uri="{BB962C8B-B14F-4D97-AF65-F5344CB8AC3E}">
        <p14:creationId xmlns:p14="http://schemas.microsoft.com/office/powerpoint/2010/main" xmlns="" val="3170427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7"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8" name="Rectangle 39"/>
          <p:cNvSpPr>
            <a:spLocks noGrp="1" noChangeArrowheads="1"/>
          </p:cNvSpPr>
          <p:nvPr>
            <p:ph type="sldNum" sz="quarter" idx="11"/>
          </p:nvPr>
        </p:nvSpPr>
        <p:spPr/>
        <p:txBody>
          <a:bodyPr/>
          <a:lstStyle>
            <a:lvl1pPr>
              <a:defRPr/>
            </a:lvl1pPr>
          </a:lstStyle>
          <a:p>
            <a:pPr>
              <a:defRPr/>
            </a:pPr>
            <a:r>
              <a:rPr lang="en-GB" dirty="0"/>
              <a:t>#</a:t>
            </a:r>
            <a:fld id="{DEBABCFC-C3DE-4773-BBC2-57B439CEC445}" type="slidenum">
              <a:rPr lang="en-GB"/>
              <a:pPr>
                <a:defRPr/>
              </a:pPr>
              <a:t>‹#›</a:t>
            </a:fld>
            <a:endParaRPr lang="en-GB" dirty="0"/>
          </a:p>
        </p:txBody>
      </p:sp>
      <p:sp>
        <p:nvSpPr>
          <p:cNvPr id="9"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extLst>
      <p:ext uri="{BB962C8B-B14F-4D97-AF65-F5344CB8AC3E}">
        <p14:creationId xmlns:p14="http://schemas.microsoft.com/office/powerpoint/2010/main" xmlns="" val="192443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srcRect t="23628"/>
          <a:stretch>
            <a:fillRect/>
          </a:stretch>
        </p:blipFill>
        <p:spPr bwMode="auto">
          <a:xfrm>
            <a:off x="0" y="871538"/>
            <a:ext cx="9151938" cy="1135062"/>
          </a:xfrm>
          <a:prstGeom prst="rect">
            <a:avLst/>
          </a:prstGeom>
          <a:noFill/>
          <a:ln w="9525">
            <a:noFill/>
            <a:miter lim="800000"/>
            <a:headEnd/>
            <a:tailEnd/>
          </a:ln>
        </p:spPr>
      </p:pic>
      <p:pic>
        <p:nvPicPr>
          <p:cNvPr id="4" name="Picture 1"/>
          <p:cNvPicPr>
            <a:picLocks noChangeAspect="1" noChangeArrowheads="1"/>
          </p:cNvPicPr>
          <p:nvPr userDrawn="1"/>
        </p:nvPicPr>
        <p:blipFill>
          <a:blip r:embed="rId3" cstate="print"/>
          <a:srcRect/>
          <a:stretch>
            <a:fillRect/>
          </a:stretch>
        </p:blipFill>
        <p:spPr bwMode="auto">
          <a:xfrm>
            <a:off x="2484438" y="404813"/>
            <a:ext cx="4103687" cy="776287"/>
          </a:xfrm>
          <a:prstGeom prst="rect">
            <a:avLst/>
          </a:prstGeom>
          <a:noFill/>
          <a:ln w="9525">
            <a:noFill/>
            <a:miter lim="800000"/>
            <a:headEnd/>
            <a:tailEnd/>
          </a:ln>
        </p:spPr>
      </p:pic>
      <p:sp>
        <p:nvSpPr>
          <p:cNvPr id="5" name="Rectangle 4"/>
          <p:cNvSpPr/>
          <p:nvPr userDrawn="1"/>
        </p:nvSpPr>
        <p:spPr bwMode="auto">
          <a:xfrm>
            <a:off x="0" y="6597650"/>
            <a:ext cx="9144000" cy="257175"/>
          </a:xfrm>
          <a:prstGeom prst="rect">
            <a:avLst/>
          </a:prstGeom>
          <a:solidFill>
            <a:srgbClr val="E6EEFA"/>
          </a:solidFill>
          <a:ln w="9525" cap="flat" cmpd="sng" algn="ctr">
            <a:noFill/>
            <a:prstDash val="solid"/>
            <a:round/>
            <a:headEnd type="none" w="med" len="med"/>
            <a:tailEnd type="none" w="med" len="med"/>
          </a:ln>
          <a:effectLst/>
        </p:spPr>
        <p:txBody>
          <a:bodyPr anchor="b"/>
          <a:lstStyle/>
          <a:p>
            <a:pPr algn="r">
              <a:defRPr/>
            </a:pPr>
            <a:endParaRPr lang="en-US" dirty="0">
              <a:solidFill>
                <a:schemeClr val="bg2"/>
              </a:solidFill>
            </a:endParaRPr>
          </a:p>
        </p:txBody>
      </p:sp>
      <p:sp>
        <p:nvSpPr>
          <p:cNvPr id="63513" name="Rectangle 25"/>
          <p:cNvSpPr>
            <a:spLocks noGrp="1" noChangeArrowheads="1"/>
          </p:cNvSpPr>
          <p:nvPr>
            <p:ph type="ctrTitle" sz="quarter"/>
          </p:nvPr>
        </p:nvSpPr>
        <p:spPr>
          <a:xfrm>
            <a:off x="760040" y="2535039"/>
            <a:ext cx="7772400" cy="1470025"/>
          </a:xfrm>
        </p:spPr>
        <p:txBody>
          <a:bodyPr/>
          <a:lstStyle>
            <a:lvl1pPr>
              <a:defRPr sz="4400">
                <a:solidFill>
                  <a:srgbClr val="003663"/>
                </a:solidFill>
                <a:latin typeface="Calibri" pitchFamily="34" charset="0"/>
              </a:defRPr>
            </a:lvl1pPr>
          </a:lstStyle>
          <a:p>
            <a:r>
              <a:rPr lang="en-US" dirty="0"/>
              <a:t>Click to edit Master title style</a:t>
            </a:r>
          </a:p>
        </p:txBody>
      </p:sp>
      <p:sp>
        <p:nvSpPr>
          <p:cNvPr id="6" name="Rectangle 38"/>
          <p:cNvSpPr>
            <a:spLocks noGrp="1" noChangeArrowheads="1"/>
          </p:cNvSpPr>
          <p:nvPr>
            <p:ph type="ftr" sz="quarter" idx="10"/>
          </p:nvPr>
        </p:nvSpPr>
        <p:spPr/>
        <p:txBody>
          <a:bodyPr/>
          <a:lstStyle>
            <a:lvl1pPr>
              <a:defRPr sz="1200">
                <a:solidFill>
                  <a:srgbClr val="003663"/>
                </a:solidFill>
              </a:defRPr>
            </a:lvl1pPr>
          </a:lstStyle>
          <a:p>
            <a:pPr>
              <a:defRPr/>
            </a:pPr>
            <a:r>
              <a:rPr lang="en-US" smtClean="0"/>
              <a:t>Semantic Technology in Publishing &amp; Finance</a:t>
            </a:r>
            <a:endParaRPr lang="en-GB" dirty="0"/>
          </a:p>
        </p:txBody>
      </p:sp>
      <p:sp>
        <p:nvSpPr>
          <p:cNvPr id="7" name="Rectangle 39"/>
          <p:cNvSpPr>
            <a:spLocks noGrp="1" noChangeArrowheads="1"/>
          </p:cNvSpPr>
          <p:nvPr>
            <p:ph type="sldNum" sz="quarter" idx="11"/>
          </p:nvPr>
        </p:nvSpPr>
        <p:spPr/>
        <p:txBody>
          <a:bodyPr/>
          <a:lstStyle>
            <a:lvl1pPr>
              <a:defRPr sz="1200">
                <a:solidFill>
                  <a:srgbClr val="003663"/>
                </a:solidFill>
              </a:defRPr>
            </a:lvl1pPr>
          </a:lstStyle>
          <a:p>
            <a:pPr>
              <a:defRPr/>
            </a:pPr>
            <a:r>
              <a:rPr lang="en-GB" dirty="0"/>
              <a:t>#</a:t>
            </a:r>
            <a:fld id="{16AFB040-C83A-4B3C-BC24-1728086ED5A9}" type="slidenum">
              <a:rPr lang="en-GB"/>
              <a:pPr>
                <a:defRPr/>
              </a:pPr>
              <a:t>‹#›</a:t>
            </a:fld>
            <a:endParaRPr lang="en-GB" dirty="0"/>
          </a:p>
        </p:txBody>
      </p:sp>
      <p:sp>
        <p:nvSpPr>
          <p:cNvPr id="8" name="Rectangle 40"/>
          <p:cNvSpPr>
            <a:spLocks noGrp="1" noChangeArrowheads="1"/>
          </p:cNvSpPr>
          <p:nvPr>
            <p:ph type="dt" sz="half" idx="12"/>
          </p:nvPr>
        </p:nvSpPr>
        <p:spPr/>
        <p:txBody>
          <a:bodyPr/>
          <a:lstStyle>
            <a:lvl1pPr>
              <a:defRPr sz="1200">
                <a:solidFill>
                  <a:srgbClr val="003663"/>
                </a:solidFill>
              </a:defRPr>
            </a:lvl1pPr>
          </a:lstStyle>
          <a:p>
            <a:pPr>
              <a:defRPr/>
            </a:pPr>
            <a:r>
              <a:rPr lang="en-US" smtClean="0"/>
              <a:t>Oct 2014</a:t>
            </a:r>
            <a:endParaRPr lang="en-GB"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3"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4" name="Rectangle 39"/>
          <p:cNvSpPr>
            <a:spLocks noGrp="1" noChangeArrowheads="1"/>
          </p:cNvSpPr>
          <p:nvPr>
            <p:ph type="sldNum" sz="quarter" idx="11"/>
          </p:nvPr>
        </p:nvSpPr>
        <p:spPr/>
        <p:txBody>
          <a:bodyPr/>
          <a:lstStyle>
            <a:lvl1pPr>
              <a:defRPr/>
            </a:lvl1pPr>
          </a:lstStyle>
          <a:p>
            <a:pPr>
              <a:defRPr/>
            </a:pPr>
            <a:r>
              <a:rPr lang="en-GB" dirty="0"/>
              <a:t>#</a:t>
            </a:r>
            <a:fld id="{EB811105-9FF3-4751-B1B6-6BB0E8F3C20E}" type="slidenum">
              <a:rPr lang="en-GB"/>
              <a:pPr>
                <a:defRPr/>
              </a:pPr>
              <a:t>‹#›</a:t>
            </a:fld>
            <a:endParaRPr lang="en-GB" dirty="0"/>
          </a:p>
        </p:txBody>
      </p:sp>
      <p:sp>
        <p:nvSpPr>
          <p:cNvPr id="5"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extLst>
      <p:ext uri="{BB962C8B-B14F-4D97-AF65-F5344CB8AC3E}">
        <p14:creationId xmlns:p14="http://schemas.microsoft.com/office/powerpoint/2010/main" xmlns="" val="3906830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97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56150" y="11969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56150" y="37211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65"/>
          <p:cNvSpPr>
            <a:spLocks noGrp="1" noChangeArrowheads="1"/>
          </p:cNvSpPr>
          <p:nvPr>
            <p:ph type="title"/>
          </p:nvPr>
        </p:nvSpPr>
        <p:spPr bwMode="auto">
          <a:xfrm>
            <a:off x="2915816" y="6351"/>
            <a:ext cx="6048672" cy="686345"/>
          </a:xfrm>
          <a:prstGeom prst="rect">
            <a:avLst/>
          </a:prstGeom>
          <a:noFill/>
          <a:ln w="9525">
            <a:noFill/>
            <a:miter lim="800000"/>
            <a:headEnd/>
            <a:tailEnd/>
          </a:ln>
        </p:spPr>
        <p:txBody>
          <a:bodyPr/>
          <a:lstStyle/>
          <a:p>
            <a:pPr lvl="0"/>
            <a:r>
              <a:rPr lang="en-US" dirty="0" smtClean="0"/>
              <a:t>Click to edit Master title style</a:t>
            </a:r>
          </a:p>
        </p:txBody>
      </p:sp>
      <p:sp>
        <p:nvSpPr>
          <p:cNvPr id="6" name="Rectangle 38"/>
          <p:cNvSpPr>
            <a:spLocks noGrp="1" noChangeArrowheads="1"/>
          </p:cNvSpPr>
          <p:nvPr>
            <p:ph type="ftr" sz="quarter" idx="10"/>
          </p:nvPr>
        </p:nvSpPr>
        <p:spPr>
          <a:xfrm>
            <a:off x="2268538" y="6508750"/>
            <a:ext cx="4751387" cy="304800"/>
          </a:xfrm>
        </p:spPr>
        <p:txBody>
          <a:bodyPr/>
          <a:lstStyle>
            <a:lvl1pPr>
              <a:defRPr/>
            </a:lvl1pPr>
          </a:lstStyle>
          <a:p>
            <a:pPr>
              <a:defRPr/>
            </a:pPr>
            <a:r>
              <a:rPr lang="en-US" smtClean="0"/>
              <a:t>Semantic Technology in Publishing &amp; Finance</a:t>
            </a:r>
            <a:endParaRPr lang="en-GB" dirty="0"/>
          </a:p>
        </p:txBody>
      </p:sp>
      <p:sp>
        <p:nvSpPr>
          <p:cNvPr id="7" name="Rectangle 39"/>
          <p:cNvSpPr>
            <a:spLocks noGrp="1" noChangeArrowheads="1"/>
          </p:cNvSpPr>
          <p:nvPr>
            <p:ph type="sldNum" sz="quarter" idx="11"/>
          </p:nvPr>
        </p:nvSpPr>
        <p:spPr>
          <a:xfrm>
            <a:off x="8215313" y="6508750"/>
            <a:ext cx="749300" cy="304800"/>
          </a:xfrm>
        </p:spPr>
        <p:txBody>
          <a:bodyPr/>
          <a:lstStyle>
            <a:lvl1pPr algn="l">
              <a:defRPr/>
            </a:lvl1pPr>
          </a:lstStyle>
          <a:p>
            <a:pPr>
              <a:defRPr/>
            </a:pPr>
            <a:r>
              <a:rPr lang="en-GB" dirty="0"/>
              <a:t>#</a:t>
            </a:r>
            <a:fld id="{C26965C0-4CA6-4FB9-93CE-15E9B781F9EE}" type="slidenum">
              <a:rPr lang="en-GB"/>
              <a:pPr>
                <a:defRPr/>
              </a:pPr>
              <a:t>‹#›</a:t>
            </a:fld>
            <a:endParaRPr lang="en-GB" dirty="0"/>
          </a:p>
        </p:txBody>
      </p:sp>
      <p:sp>
        <p:nvSpPr>
          <p:cNvPr id="8" name="Rectangle 40"/>
          <p:cNvSpPr>
            <a:spLocks noGrp="1" noChangeArrowheads="1"/>
          </p:cNvSpPr>
          <p:nvPr>
            <p:ph type="dt" sz="half" idx="12"/>
          </p:nvPr>
        </p:nvSpPr>
        <p:spPr>
          <a:xfrm>
            <a:off x="7072313" y="6515100"/>
            <a:ext cx="1071562" cy="288925"/>
          </a:xfrm>
        </p:spPr>
        <p:txBody>
          <a:bodyPr/>
          <a:lstStyle>
            <a:lvl1pPr algn="l">
              <a:defRPr/>
            </a:lvl1pPr>
          </a:lstStyle>
          <a:p>
            <a:pPr>
              <a:defRPr/>
            </a:pPr>
            <a:r>
              <a:rPr lang="en-US" smtClean="0"/>
              <a:t>Oct 2014</a:t>
            </a:r>
            <a:endParaRPr lang="en-GB" dirty="0"/>
          </a:p>
        </p:txBody>
      </p:sp>
    </p:spTree>
    <p:extLst>
      <p:ext uri="{BB962C8B-B14F-4D97-AF65-F5344CB8AC3E}">
        <p14:creationId xmlns:p14="http://schemas.microsoft.com/office/powerpoint/2010/main" xmlns="" val="738368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97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5"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6" name="Rectangle 39"/>
          <p:cNvSpPr>
            <a:spLocks noGrp="1" noChangeArrowheads="1"/>
          </p:cNvSpPr>
          <p:nvPr>
            <p:ph type="sldNum" sz="quarter" idx="11"/>
          </p:nvPr>
        </p:nvSpPr>
        <p:spPr/>
        <p:txBody>
          <a:bodyPr/>
          <a:lstStyle>
            <a:lvl1pPr>
              <a:defRPr/>
            </a:lvl1pPr>
          </a:lstStyle>
          <a:p>
            <a:pPr>
              <a:defRPr/>
            </a:pPr>
            <a:r>
              <a:rPr lang="en-GB" dirty="0"/>
              <a:t>#</a:t>
            </a:r>
            <a:fld id="{CC99CE5E-6769-4C05-851B-2EA231B96030}" type="slidenum">
              <a:rPr lang="en-GB"/>
              <a:pPr>
                <a:defRPr/>
              </a:pPr>
              <a:t>‹#›</a:t>
            </a:fld>
            <a:endParaRPr lang="en-GB" dirty="0"/>
          </a:p>
        </p:txBody>
      </p:sp>
      <p:sp>
        <p:nvSpPr>
          <p:cNvPr id="7"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extLst>
      <p:ext uri="{BB962C8B-B14F-4D97-AF65-F5344CB8AC3E}">
        <p14:creationId xmlns:p14="http://schemas.microsoft.com/office/powerpoint/2010/main" xmlns="" val="16120449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196752"/>
            <a:ext cx="8280400" cy="4895850"/>
          </a:xfrm>
        </p:spPr>
        <p:txBody>
          <a:bodyPr/>
          <a:lstStyle>
            <a:lvl1pPr>
              <a:buClr>
                <a:srgbClr val="FF1900"/>
              </a:buClr>
              <a:defRPr sz="2800"/>
            </a:lvl1pPr>
            <a:lvl2pPr>
              <a:buClr>
                <a:srgbClr val="003663"/>
              </a:buClr>
              <a:buFont typeface="Tahoma" pitchFamily="34" charset="0"/>
              <a:buChar char="–"/>
              <a:defRPr sz="2000"/>
            </a:lvl2pPr>
            <a:lvl3pPr>
              <a:defRPr sz="1600"/>
            </a:lvl3pPr>
            <a:lvl4pPr>
              <a:defRPr sz="11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2" name="Date Placeholder 1"/>
          <p:cNvSpPr>
            <a:spLocks noGrp="1"/>
          </p:cNvSpPr>
          <p:nvPr>
            <p:ph type="dt" sz="half" idx="10"/>
          </p:nvPr>
        </p:nvSpPr>
        <p:spPr/>
        <p:txBody>
          <a:bodyPr/>
          <a:lstStyle/>
          <a:p>
            <a:pPr>
              <a:defRPr/>
            </a:pPr>
            <a:r>
              <a:rPr lang="en-US" smtClean="0"/>
              <a:t>Oct 2014</a:t>
            </a:r>
            <a:endParaRPr lang="en-GB" dirty="0"/>
          </a:p>
        </p:txBody>
      </p:sp>
      <p:sp>
        <p:nvSpPr>
          <p:cNvPr id="7" name="Footer Placeholder 6"/>
          <p:cNvSpPr>
            <a:spLocks noGrp="1"/>
          </p:cNvSpPr>
          <p:nvPr>
            <p:ph type="ftr" sz="quarter" idx="11"/>
          </p:nvPr>
        </p:nvSpPr>
        <p:spPr>
          <a:xfrm>
            <a:off x="3059832" y="6592888"/>
            <a:ext cx="3059707" cy="265112"/>
          </a:xfrm>
        </p:spPr>
        <p:txBody>
          <a:bodyPr/>
          <a:lstStyle>
            <a:lvl1pPr algn="ctr">
              <a:defRPr>
                <a:solidFill>
                  <a:srgbClr val="003663"/>
                </a:solidFill>
              </a:defRPr>
            </a:lvl1pPr>
          </a:lstStyle>
          <a:p>
            <a:pPr>
              <a:defRPr/>
            </a:pPr>
            <a:r>
              <a:rPr lang="en-US" smtClean="0"/>
              <a:t>Semantic Technology in Publishing &amp; Finance</a:t>
            </a:r>
            <a:endParaRPr lang="en-GB" dirty="0"/>
          </a:p>
        </p:txBody>
      </p:sp>
      <p:sp>
        <p:nvSpPr>
          <p:cNvPr id="8" name="Slide Number Placeholder 7"/>
          <p:cNvSpPr>
            <a:spLocks noGrp="1"/>
          </p:cNvSpPr>
          <p:nvPr>
            <p:ph type="sldNum" sz="quarter" idx="12"/>
          </p:nvPr>
        </p:nvSpPr>
        <p:spPr/>
        <p:txBody>
          <a:bodyPr/>
          <a:lstStyle/>
          <a:p>
            <a:pPr>
              <a:defRPr/>
            </a:pPr>
            <a:r>
              <a:rPr lang="en-GB" dirty="0" smtClean="0"/>
              <a:t>#</a:t>
            </a:r>
            <a:fld id="{E9C73E15-9475-4903-9E27-8DA9C60E3E6D}" type="slidenum">
              <a:rPr lang="en-GB" smtClean="0"/>
              <a:pPr>
                <a:defRPr/>
              </a:pPr>
              <a:t>‹#›</a:t>
            </a:fld>
            <a:endParaRPr lang="en-GB"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9750" y="11969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6150" y="11969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6" name="Rectangle 39"/>
          <p:cNvSpPr>
            <a:spLocks noGrp="1" noChangeArrowheads="1"/>
          </p:cNvSpPr>
          <p:nvPr>
            <p:ph type="sldNum" sz="quarter" idx="11"/>
          </p:nvPr>
        </p:nvSpPr>
        <p:spPr/>
        <p:txBody>
          <a:bodyPr/>
          <a:lstStyle>
            <a:lvl1pPr>
              <a:defRPr/>
            </a:lvl1pPr>
          </a:lstStyle>
          <a:p>
            <a:pPr>
              <a:defRPr/>
            </a:pPr>
            <a:r>
              <a:rPr lang="en-GB" dirty="0"/>
              <a:t>#</a:t>
            </a:r>
            <a:fld id="{97CD3306-5007-41A1-A3CF-EBA4C1906CDB}" type="slidenum">
              <a:rPr lang="en-GB"/>
              <a:pPr>
                <a:defRPr/>
              </a:pPr>
              <a:t>‹#›</a:t>
            </a:fld>
            <a:endParaRPr lang="en-GB" dirty="0"/>
          </a:p>
        </p:txBody>
      </p:sp>
      <p:sp>
        <p:nvSpPr>
          <p:cNvPr id="7"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7"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8" name="Rectangle 39"/>
          <p:cNvSpPr>
            <a:spLocks noGrp="1" noChangeArrowheads="1"/>
          </p:cNvSpPr>
          <p:nvPr>
            <p:ph type="sldNum" sz="quarter" idx="11"/>
          </p:nvPr>
        </p:nvSpPr>
        <p:spPr/>
        <p:txBody>
          <a:bodyPr/>
          <a:lstStyle>
            <a:lvl1pPr>
              <a:defRPr/>
            </a:lvl1pPr>
          </a:lstStyle>
          <a:p>
            <a:pPr>
              <a:defRPr/>
            </a:pPr>
            <a:r>
              <a:rPr lang="en-GB" dirty="0"/>
              <a:t>#</a:t>
            </a:r>
            <a:fld id="{DEBABCFC-C3DE-4773-BBC2-57B439CEC445}" type="slidenum">
              <a:rPr lang="en-GB"/>
              <a:pPr>
                <a:defRPr/>
              </a:pPr>
              <a:t>‹#›</a:t>
            </a:fld>
            <a:endParaRPr lang="en-GB" dirty="0"/>
          </a:p>
        </p:txBody>
      </p:sp>
      <p:sp>
        <p:nvSpPr>
          <p:cNvPr id="9"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5"/>
          <p:cNvSpPr>
            <a:spLocks noGrp="1" noChangeArrowheads="1"/>
          </p:cNvSpPr>
          <p:nvPr>
            <p:ph type="title"/>
          </p:nvPr>
        </p:nvSpPr>
        <p:spPr bwMode="auto">
          <a:xfrm>
            <a:off x="2987824" y="-31898"/>
            <a:ext cx="5976664" cy="724595"/>
          </a:xfrm>
          <a:prstGeom prst="rect">
            <a:avLst/>
          </a:prstGeom>
          <a:noFill/>
          <a:ln w="9525">
            <a:noFill/>
            <a:miter lim="800000"/>
            <a:headEnd/>
            <a:tailEnd/>
          </a:ln>
        </p:spPr>
        <p:txBody>
          <a:bodyPr/>
          <a:lstStyle/>
          <a:p>
            <a:pPr lvl="0"/>
            <a:r>
              <a:rPr lang="en-US" dirty="0" smtClean="0"/>
              <a:t>Click to edit Master title style</a:t>
            </a:r>
          </a:p>
        </p:txBody>
      </p:sp>
      <p:sp>
        <p:nvSpPr>
          <p:cNvPr id="3"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4" name="Rectangle 39"/>
          <p:cNvSpPr>
            <a:spLocks noGrp="1" noChangeArrowheads="1"/>
          </p:cNvSpPr>
          <p:nvPr>
            <p:ph type="sldNum" sz="quarter" idx="11"/>
          </p:nvPr>
        </p:nvSpPr>
        <p:spPr/>
        <p:txBody>
          <a:bodyPr/>
          <a:lstStyle>
            <a:lvl1pPr>
              <a:defRPr/>
            </a:lvl1pPr>
          </a:lstStyle>
          <a:p>
            <a:pPr>
              <a:defRPr/>
            </a:pPr>
            <a:r>
              <a:rPr lang="en-GB" dirty="0"/>
              <a:t>#</a:t>
            </a:r>
            <a:fld id="{EB811105-9FF3-4751-B1B6-6BB0E8F3C20E}" type="slidenum">
              <a:rPr lang="en-GB"/>
              <a:pPr>
                <a:defRPr/>
              </a:pPr>
              <a:t>‹#›</a:t>
            </a:fld>
            <a:endParaRPr lang="en-GB" dirty="0"/>
          </a:p>
        </p:txBody>
      </p:sp>
      <p:sp>
        <p:nvSpPr>
          <p:cNvPr id="5"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3" name="Rectangle 39"/>
          <p:cNvSpPr>
            <a:spLocks noGrp="1" noChangeArrowheads="1"/>
          </p:cNvSpPr>
          <p:nvPr>
            <p:ph type="sldNum" sz="quarter" idx="11"/>
          </p:nvPr>
        </p:nvSpPr>
        <p:spPr/>
        <p:txBody>
          <a:bodyPr/>
          <a:lstStyle>
            <a:lvl1pPr>
              <a:defRPr/>
            </a:lvl1pPr>
          </a:lstStyle>
          <a:p>
            <a:pPr>
              <a:defRPr/>
            </a:pPr>
            <a:r>
              <a:rPr lang="en-GB" dirty="0"/>
              <a:t>#</a:t>
            </a:r>
            <a:fld id="{F2B344F8-CD33-4612-A5FA-1D1395C84E59}" type="slidenum">
              <a:rPr lang="en-GB"/>
              <a:pPr>
                <a:defRPr/>
              </a:pPr>
              <a:t>‹#›</a:t>
            </a:fld>
            <a:endParaRPr lang="en-GB" dirty="0"/>
          </a:p>
        </p:txBody>
      </p:sp>
      <p:sp>
        <p:nvSpPr>
          <p:cNvPr id="4"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8"/>
          <p:cNvSpPr>
            <a:spLocks noGrp="1" noChangeArrowheads="1"/>
          </p:cNvSpPr>
          <p:nvPr>
            <p:ph type="ftr" sz="quarter" idx="10"/>
          </p:nvPr>
        </p:nvSpPr>
        <p:spPr/>
        <p:txBody>
          <a:bodyPr/>
          <a:lstStyle>
            <a:lvl1pPr>
              <a:defRPr/>
            </a:lvl1pPr>
          </a:lstStyle>
          <a:p>
            <a:pPr>
              <a:defRPr/>
            </a:pPr>
            <a:r>
              <a:rPr lang="en-US" smtClean="0"/>
              <a:t>Semantic Technology in Publishing &amp; Finance</a:t>
            </a:r>
            <a:endParaRPr lang="en-GB" dirty="0"/>
          </a:p>
        </p:txBody>
      </p:sp>
      <p:sp>
        <p:nvSpPr>
          <p:cNvPr id="6" name="Rectangle 39"/>
          <p:cNvSpPr>
            <a:spLocks noGrp="1" noChangeArrowheads="1"/>
          </p:cNvSpPr>
          <p:nvPr>
            <p:ph type="sldNum" sz="quarter" idx="11"/>
          </p:nvPr>
        </p:nvSpPr>
        <p:spPr/>
        <p:txBody>
          <a:bodyPr/>
          <a:lstStyle>
            <a:lvl1pPr>
              <a:defRPr/>
            </a:lvl1pPr>
          </a:lstStyle>
          <a:p>
            <a:pPr>
              <a:defRPr/>
            </a:pPr>
            <a:r>
              <a:rPr lang="en-GB" dirty="0"/>
              <a:t>#</a:t>
            </a:r>
            <a:fld id="{FB6E8C62-E69F-4E15-B7F2-CAA88DA27D8A}" type="slidenum">
              <a:rPr lang="en-GB"/>
              <a:pPr>
                <a:defRPr/>
              </a:pPr>
              <a:t>‹#›</a:t>
            </a:fld>
            <a:endParaRPr lang="en-GB" dirty="0"/>
          </a:p>
        </p:txBody>
      </p:sp>
      <p:sp>
        <p:nvSpPr>
          <p:cNvPr id="7" name="Rectangle 40"/>
          <p:cNvSpPr>
            <a:spLocks noGrp="1" noChangeArrowheads="1"/>
          </p:cNvSpPr>
          <p:nvPr>
            <p:ph type="dt" sz="half" idx="12"/>
          </p:nvPr>
        </p:nvSpPr>
        <p:spPr/>
        <p:txBody>
          <a:bodyPr/>
          <a:lstStyle>
            <a:lvl1pPr>
              <a:defRPr/>
            </a:lvl1pPr>
          </a:lstStyle>
          <a:p>
            <a:pPr>
              <a:defRPr/>
            </a:pPr>
            <a:r>
              <a:rPr lang="en-US" smtClean="0"/>
              <a:t>Oct 2014</a:t>
            </a:r>
            <a:endParaRPr lang="en-GB"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9750" y="11969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56150" y="11969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56150" y="37211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65"/>
          <p:cNvSpPr>
            <a:spLocks noGrp="1" noChangeArrowheads="1"/>
          </p:cNvSpPr>
          <p:nvPr>
            <p:ph type="title"/>
          </p:nvPr>
        </p:nvSpPr>
        <p:spPr bwMode="auto">
          <a:xfrm>
            <a:off x="2915816" y="6351"/>
            <a:ext cx="6048672" cy="686345"/>
          </a:xfrm>
          <a:prstGeom prst="rect">
            <a:avLst/>
          </a:prstGeom>
          <a:noFill/>
          <a:ln w="9525">
            <a:noFill/>
            <a:miter lim="800000"/>
            <a:headEnd/>
            <a:tailEnd/>
          </a:ln>
        </p:spPr>
        <p:txBody>
          <a:bodyPr/>
          <a:lstStyle/>
          <a:p>
            <a:pPr lvl="0"/>
            <a:r>
              <a:rPr lang="en-US" dirty="0" smtClean="0"/>
              <a:t>Click to edit Master title style</a:t>
            </a:r>
          </a:p>
        </p:txBody>
      </p:sp>
      <p:sp>
        <p:nvSpPr>
          <p:cNvPr id="6" name="Rectangle 38"/>
          <p:cNvSpPr>
            <a:spLocks noGrp="1" noChangeArrowheads="1"/>
          </p:cNvSpPr>
          <p:nvPr>
            <p:ph type="ftr" sz="quarter" idx="10"/>
          </p:nvPr>
        </p:nvSpPr>
        <p:spPr>
          <a:xfrm>
            <a:off x="2268538" y="6508750"/>
            <a:ext cx="4751387" cy="304800"/>
          </a:xfrm>
        </p:spPr>
        <p:txBody>
          <a:bodyPr/>
          <a:lstStyle>
            <a:lvl1pPr>
              <a:defRPr/>
            </a:lvl1pPr>
          </a:lstStyle>
          <a:p>
            <a:pPr>
              <a:defRPr/>
            </a:pPr>
            <a:r>
              <a:rPr lang="en-US" smtClean="0"/>
              <a:t>Semantic Technology in Publishing &amp; Finance</a:t>
            </a:r>
            <a:endParaRPr lang="en-GB" dirty="0"/>
          </a:p>
        </p:txBody>
      </p:sp>
      <p:sp>
        <p:nvSpPr>
          <p:cNvPr id="7" name="Rectangle 39"/>
          <p:cNvSpPr>
            <a:spLocks noGrp="1" noChangeArrowheads="1"/>
          </p:cNvSpPr>
          <p:nvPr>
            <p:ph type="sldNum" sz="quarter" idx="11"/>
          </p:nvPr>
        </p:nvSpPr>
        <p:spPr>
          <a:xfrm>
            <a:off x="8215313" y="6508750"/>
            <a:ext cx="749300" cy="304800"/>
          </a:xfrm>
        </p:spPr>
        <p:txBody>
          <a:bodyPr/>
          <a:lstStyle>
            <a:lvl1pPr algn="l">
              <a:defRPr/>
            </a:lvl1pPr>
          </a:lstStyle>
          <a:p>
            <a:pPr>
              <a:defRPr/>
            </a:pPr>
            <a:r>
              <a:rPr lang="en-GB" dirty="0"/>
              <a:t>#</a:t>
            </a:r>
            <a:fld id="{C26965C0-4CA6-4FB9-93CE-15E9B781F9EE}" type="slidenum">
              <a:rPr lang="en-GB"/>
              <a:pPr>
                <a:defRPr/>
              </a:pPr>
              <a:t>‹#›</a:t>
            </a:fld>
            <a:endParaRPr lang="en-GB" dirty="0"/>
          </a:p>
        </p:txBody>
      </p:sp>
      <p:sp>
        <p:nvSpPr>
          <p:cNvPr id="8" name="Rectangle 40"/>
          <p:cNvSpPr>
            <a:spLocks noGrp="1" noChangeArrowheads="1"/>
          </p:cNvSpPr>
          <p:nvPr>
            <p:ph type="dt" sz="half" idx="12"/>
          </p:nvPr>
        </p:nvSpPr>
        <p:spPr>
          <a:xfrm>
            <a:off x="7072313" y="6515100"/>
            <a:ext cx="1071562" cy="288925"/>
          </a:xfrm>
        </p:spPr>
        <p:txBody>
          <a:bodyPr/>
          <a:lstStyle>
            <a:lvl1pPr algn="l">
              <a:defRPr/>
            </a:lvl1pPr>
          </a:lstStyle>
          <a:p>
            <a:pPr>
              <a:defRPr/>
            </a:pPr>
            <a:r>
              <a:rPr lang="en-US" smtClean="0"/>
              <a:t>Oct 2014</a:t>
            </a:r>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3"/>
          <p:cNvPicPr>
            <a:picLocks noChangeAspect="1" noChangeArrowheads="1"/>
          </p:cNvPicPr>
          <p:nvPr userDrawn="1"/>
        </p:nvPicPr>
        <p:blipFill>
          <a:blip r:embed="rId24" cstate="print"/>
          <a:srcRect t="23628"/>
          <a:stretch>
            <a:fillRect/>
          </a:stretch>
        </p:blipFill>
        <p:spPr bwMode="auto">
          <a:xfrm>
            <a:off x="0" y="-26988"/>
            <a:ext cx="9151938" cy="1133476"/>
          </a:xfrm>
          <a:prstGeom prst="rect">
            <a:avLst/>
          </a:prstGeom>
          <a:noFill/>
          <a:ln w="9525">
            <a:noFill/>
            <a:miter lim="800000"/>
            <a:headEnd/>
            <a:tailEnd/>
          </a:ln>
        </p:spPr>
      </p:pic>
      <p:sp>
        <p:nvSpPr>
          <p:cNvPr id="1027" name="Rectangle 37"/>
          <p:cNvSpPr>
            <a:spLocks noGrp="1" noChangeArrowheads="1"/>
          </p:cNvSpPr>
          <p:nvPr>
            <p:ph type="body" idx="1"/>
          </p:nvPr>
        </p:nvSpPr>
        <p:spPr bwMode="auto">
          <a:xfrm>
            <a:off x="539750" y="1196975"/>
            <a:ext cx="8280400" cy="489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1028" name="Rectangle 65"/>
          <p:cNvSpPr>
            <a:spLocks noGrp="1" noChangeArrowheads="1"/>
          </p:cNvSpPr>
          <p:nvPr>
            <p:ph type="title"/>
          </p:nvPr>
        </p:nvSpPr>
        <p:spPr bwMode="auto">
          <a:xfrm>
            <a:off x="2987675" y="-31750"/>
            <a:ext cx="5976938" cy="7239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
          <p:cNvPicPr>
            <a:picLocks noChangeAspect="1" noChangeArrowheads="1"/>
          </p:cNvPicPr>
          <p:nvPr userDrawn="1"/>
        </p:nvPicPr>
        <p:blipFill>
          <a:blip r:embed="rId25" cstate="print"/>
          <a:srcRect/>
          <a:stretch>
            <a:fillRect/>
          </a:stretch>
        </p:blipFill>
        <p:spPr bwMode="auto">
          <a:xfrm>
            <a:off x="214313" y="188913"/>
            <a:ext cx="1909762" cy="361950"/>
          </a:xfrm>
          <a:prstGeom prst="rect">
            <a:avLst/>
          </a:prstGeom>
          <a:noFill/>
          <a:ln w="9525">
            <a:noFill/>
            <a:miter lim="800000"/>
            <a:headEnd/>
            <a:tailEnd/>
          </a:ln>
        </p:spPr>
      </p:pic>
      <p:sp>
        <p:nvSpPr>
          <p:cNvPr id="15" name="Rounded Rectangle 14"/>
          <p:cNvSpPr/>
          <p:nvPr userDrawn="1"/>
        </p:nvSpPr>
        <p:spPr bwMode="auto">
          <a:xfrm>
            <a:off x="3008313" y="106363"/>
            <a:ext cx="5956300" cy="468312"/>
          </a:xfrm>
          <a:prstGeom prst="roundRect">
            <a:avLst/>
          </a:prstGeom>
          <a:noFill/>
          <a:ln w="19050" cap="flat" cmpd="sng" algn="ctr">
            <a:solidFill>
              <a:schemeClr val="accent6">
                <a:lumMod val="20000"/>
                <a:lumOff val="80000"/>
              </a:schemeClr>
            </a:solidFill>
            <a:prstDash val="solid"/>
            <a:round/>
            <a:headEnd type="none" w="med" len="med"/>
            <a:tailEnd type="none" w="med" len="med"/>
          </a:ln>
          <a:effectLst/>
        </p:spPr>
        <p:txBody>
          <a:bodyPr anchor="b"/>
          <a:lstStyle/>
          <a:p>
            <a:pPr algn="r">
              <a:defRPr/>
            </a:pPr>
            <a:endParaRPr lang="en-US" dirty="0">
              <a:solidFill>
                <a:schemeClr val="bg2"/>
              </a:solidFill>
            </a:endParaRPr>
          </a:p>
        </p:txBody>
      </p:sp>
      <p:sp>
        <p:nvSpPr>
          <p:cNvPr id="16" name="Rectangle 15"/>
          <p:cNvSpPr/>
          <p:nvPr userDrawn="1"/>
        </p:nvSpPr>
        <p:spPr bwMode="auto">
          <a:xfrm>
            <a:off x="0" y="6597650"/>
            <a:ext cx="9144000" cy="272236"/>
          </a:xfrm>
          <a:prstGeom prst="rect">
            <a:avLst/>
          </a:prstGeom>
          <a:solidFill>
            <a:srgbClr val="E6EEFA"/>
          </a:solidFill>
          <a:ln w="9525" cap="flat" cmpd="sng" algn="ctr">
            <a:noFill/>
            <a:prstDash val="solid"/>
            <a:round/>
            <a:headEnd type="none" w="med" len="med"/>
            <a:tailEnd type="none" w="med" len="med"/>
          </a:ln>
          <a:effectLst/>
        </p:spPr>
        <p:txBody>
          <a:bodyPr anchor="b"/>
          <a:lstStyle/>
          <a:p>
            <a:pPr algn="r">
              <a:defRPr/>
            </a:pPr>
            <a:endParaRPr lang="en-US" dirty="0">
              <a:solidFill>
                <a:schemeClr val="bg2"/>
              </a:solidFill>
            </a:endParaRPr>
          </a:p>
        </p:txBody>
      </p:sp>
      <p:sp>
        <p:nvSpPr>
          <p:cNvPr id="17" name="Rectangle 38"/>
          <p:cNvSpPr>
            <a:spLocks noGrp="1" noChangeArrowheads="1"/>
          </p:cNvSpPr>
          <p:nvPr>
            <p:ph type="ftr" sz="quarter" idx="3"/>
          </p:nvPr>
        </p:nvSpPr>
        <p:spPr>
          <a:xfrm>
            <a:off x="2267744" y="6592887"/>
            <a:ext cx="4787899" cy="276999"/>
          </a:xfrm>
          <a:prstGeom prst="rect">
            <a:avLst/>
          </a:prstGeom>
          <a:ln/>
        </p:spPr>
        <p:txBody>
          <a:bodyPr/>
          <a:lstStyle>
            <a:lvl1pPr algn="ctr">
              <a:defRPr sz="1200">
                <a:solidFill>
                  <a:srgbClr val="003663"/>
                </a:solidFill>
              </a:defRPr>
            </a:lvl1pPr>
          </a:lstStyle>
          <a:p>
            <a:pPr>
              <a:defRPr/>
            </a:pPr>
            <a:r>
              <a:rPr lang="en-US" smtClean="0"/>
              <a:t>Semantic Technology in Publishing &amp; Finance</a:t>
            </a:r>
            <a:endParaRPr lang="en-GB" dirty="0"/>
          </a:p>
        </p:txBody>
      </p:sp>
      <p:sp>
        <p:nvSpPr>
          <p:cNvPr id="18" name="Rectangle 39"/>
          <p:cNvSpPr>
            <a:spLocks noGrp="1" noChangeArrowheads="1"/>
          </p:cNvSpPr>
          <p:nvPr>
            <p:ph type="sldNum" sz="quarter" idx="4"/>
          </p:nvPr>
        </p:nvSpPr>
        <p:spPr>
          <a:xfrm>
            <a:off x="8143875" y="6597650"/>
            <a:ext cx="749300" cy="244475"/>
          </a:xfrm>
          <a:prstGeom prst="rect">
            <a:avLst/>
          </a:prstGeom>
          <a:ln/>
        </p:spPr>
        <p:txBody>
          <a:bodyPr/>
          <a:lstStyle>
            <a:lvl1pPr algn="r">
              <a:defRPr sz="1200">
                <a:solidFill>
                  <a:srgbClr val="003663"/>
                </a:solidFill>
              </a:defRPr>
            </a:lvl1pPr>
          </a:lstStyle>
          <a:p>
            <a:pPr>
              <a:defRPr/>
            </a:pPr>
            <a:r>
              <a:rPr lang="en-GB" dirty="0"/>
              <a:t>#</a:t>
            </a:r>
            <a:fld id="{E9C73E15-9475-4903-9E27-8DA9C60E3E6D}" type="slidenum">
              <a:rPr lang="en-GB"/>
              <a:pPr>
                <a:defRPr/>
              </a:pPr>
              <a:t>‹#›</a:t>
            </a:fld>
            <a:endParaRPr lang="en-GB" dirty="0"/>
          </a:p>
        </p:txBody>
      </p:sp>
      <p:sp>
        <p:nvSpPr>
          <p:cNvPr id="19" name="Rectangle 40"/>
          <p:cNvSpPr>
            <a:spLocks noGrp="1" noChangeArrowheads="1"/>
          </p:cNvSpPr>
          <p:nvPr>
            <p:ph type="dt" sz="half" idx="2"/>
          </p:nvPr>
        </p:nvSpPr>
        <p:spPr>
          <a:xfrm>
            <a:off x="7072313" y="6597650"/>
            <a:ext cx="1071562" cy="244475"/>
          </a:xfrm>
          <a:prstGeom prst="rect">
            <a:avLst/>
          </a:prstGeom>
          <a:ln/>
        </p:spPr>
        <p:txBody>
          <a:bodyPr/>
          <a:lstStyle>
            <a:lvl1pPr algn="ctr">
              <a:defRPr sz="1200">
                <a:solidFill>
                  <a:srgbClr val="003663"/>
                </a:solidFill>
              </a:defRPr>
            </a:lvl1pPr>
          </a:lstStyle>
          <a:p>
            <a:pPr>
              <a:defRPr/>
            </a:pPr>
            <a:r>
              <a:rPr lang="en-US" smtClean="0"/>
              <a:t>Oct 2014</a:t>
            </a:r>
            <a:endParaRPr lang="en-GB" dirty="0"/>
          </a:p>
        </p:txBody>
      </p:sp>
    </p:spTree>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54" r:id="rId4"/>
    <p:sldLayoutId id="2147485155" r:id="rId5"/>
    <p:sldLayoutId id="2147485156" r:id="rId6"/>
    <p:sldLayoutId id="2147485157" r:id="rId7"/>
    <p:sldLayoutId id="2147485159" r:id="rId8"/>
    <p:sldLayoutId id="2147485164" r:id="rId9"/>
    <p:sldLayoutId id="2147485160" r:id="rId10"/>
    <p:sldLayoutId id="2147485179" r:id="rId11"/>
    <p:sldLayoutId id="2147485180" r:id="rId12"/>
    <p:sldLayoutId id="2147485183" r:id="rId13"/>
    <p:sldLayoutId id="2147485184" r:id="rId14"/>
    <p:sldLayoutId id="2147485188" r:id="rId15"/>
    <p:sldLayoutId id="2147485189" r:id="rId16"/>
    <p:sldLayoutId id="2147485204" r:id="rId17"/>
    <p:sldLayoutId id="2147485205" r:id="rId18"/>
    <p:sldLayoutId id="2147485208" r:id="rId19"/>
    <p:sldLayoutId id="2147485209" r:id="rId20"/>
    <p:sldLayoutId id="2147485213" r:id="rId21"/>
    <p:sldLayoutId id="2147485214" r:id="rId22"/>
  </p:sldLayoutIdLst>
  <p:timing>
    <p:tnLst>
      <p:par>
        <p:cTn id="1" dur="indefinite" restart="never" nodeType="tmRoot"/>
      </p:par>
    </p:tnLst>
  </p:timing>
  <p:hf hdr="0"/>
  <p:txStyles>
    <p:titleStyle>
      <a:lvl1pPr algn="ctr" rtl="0" eaLnBrk="0" fontAlgn="base" hangingPunct="0">
        <a:spcBef>
          <a:spcPct val="0"/>
        </a:spcBef>
        <a:spcAft>
          <a:spcPct val="0"/>
        </a:spcAft>
        <a:defRPr sz="2800" b="1">
          <a:solidFill>
            <a:srgbClr val="FF1900"/>
          </a:solidFill>
          <a:latin typeface="Calibri" pitchFamily="34" charset="0"/>
          <a:ea typeface="+mj-ea"/>
          <a:cs typeface="+mj-cs"/>
        </a:defRPr>
      </a:lvl1pPr>
      <a:lvl2pPr algn="ctr" rtl="0" eaLnBrk="0" fontAlgn="base" hangingPunct="0">
        <a:spcBef>
          <a:spcPct val="0"/>
        </a:spcBef>
        <a:spcAft>
          <a:spcPct val="0"/>
        </a:spcAft>
        <a:defRPr sz="2800" b="1">
          <a:solidFill>
            <a:srgbClr val="FF1900"/>
          </a:solidFill>
          <a:latin typeface="Calibri" pitchFamily="34" charset="0"/>
        </a:defRPr>
      </a:lvl2pPr>
      <a:lvl3pPr algn="ctr" rtl="0" eaLnBrk="0" fontAlgn="base" hangingPunct="0">
        <a:spcBef>
          <a:spcPct val="0"/>
        </a:spcBef>
        <a:spcAft>
          <a:spcPct val="0"/>
        </a:spcAft>
        <a:defRPr sz="2800" b="1">
          <a:solidFill>
            <a:srgbClr val="FF1900"/>
          </a:solidFill>
          <a:latin typeface="Calibri" pitchFamily="34" charset="0"/>
        </a:defRPr>
      </a:lvl3pPr>
      <a:lvl4pPr algn="ctr" rtl="0" eaLnBrk="0" fontAlgn="base" hangingPunct="0">
        <a:spcBef>
          <a:spcPct val="0"/>
        </a:spcBef>
        <a:spcAft>
          <a:spcPct val="0"/>
        </a:spcAft>
        <a:defRPr sz="2800" b="1">
          <a:solidFill>
            <a:srgbClr val="FF1900"/>
          </a:solidFill>
          <a:latin typeface="Calibri" pitchFamily="34" charset="0"/>
        </a:defRPr>
      </a:lvl4pPr>
      <a:lvl5pPr algn="ctr" rtl="0" eaLnBrk="0" fontAlgn="base" hangingPunct="0">
        <a:spcBef>
          <a:spcPct val="0"/>
        </a:spcBef>
        <a:spcAft>
          <a:spcPct val="0"/>
        </a:spcAft>
        <a:defRPr sz="2800" b="1">
          <a:solidFill>
            <a:srgbClr val="FF1900"/>
          </a:solidFill>
          <a:latin typeface="Calibri" pitchFamily="34" charset="0"/>
        </a:defRPr>
      </a:lvl5pPr>
      <a:lvl6pPr marL="457200" algn="ctr" rtl="0" fontAlgn="base">
        <a:spcBef>
          <a:spcPct val="0"/>
        </a:spcBef>
        <a:spcAft>
          <a:spcPct val="0"/>
        </a:spcAft>
        <a:defRPr sz="2400" b="1">
          <a:solidFill>
            <a:srgbClr val="007070"/>
          </a:solidFill>
          <a:latin typeface="Tahoma" pitchFamily="34" charset="0"/>
        </a:defRPr>
      </a:lvl6pPr>
      <a:lvl7pPr marL="914400" algn="ctr" rtl="0" fontAlgn="base">
        <a:spcBef>
          <a:spcPct val="0"/>
        </a:spcBef>
        <a:spcAft>
          <a:spcPct val="0"/>
        </a:spcAft>
        <a:defRPr sz="2400" b="1">
          <a:solidFill>
            <a:srgbClr val="007070"/>
          </a:solidFill>
          <a:latin typeface="Tahoma" pitchFamily="34" charset="0"/>
        </a:defRPr>
      </a:lvl7pPr>
      <a:lvl8pPr marL="1371600" algn="ctr" rtl="0" fontAlgn="base">
        <a:spcBef>
          <a:spcPct val="0"/>
        </a:spcBef>
        <a:spcAft>
          <a:spcPct val="0"/>
        </a:spcAft>
        <a:defRPr sz="2400" b="1">
          <a:solidFill>
            <a:srgbClr val="007070"/>
          </a:solidFill>
          <a:latin typeface="Tahoma" pitchFamily="34" charset="0"/>
        </a:defRPr>
      </a:lvl8pPr>
      <a:lvl9pPr marL="1828800" algn="ctr" rtl="0" fontAlgn="base">
        <a:spcBef>
          <a:spcPct val="0"/>
        </a:spcBef>
        <a:spcAft>
          <a:spcPct val="0"/>
        </a:spcAft>
        <a:defRPr sz="2400" b="1">
          <a:solidFill>
            <a:srgbClr val="007070"/>
          </a:solidFill>
          <a:latin typeface="Tahoma" pitchFamily="34" charset="0"/>
        </a:defRPr>
      </a:lvl9pPr>
    </p:titleStyle>
    <p:bodyStyle>
      <a:lvl1pPr marL="342900" indent="-342900" algn="l" rtl="0" eaLnBrk="0" fontAlgn="base" hangingPunct="0">
        <a:spcBef>
          <a:spcPts val="1200"/>
        </a:spcBef>
        <a:spcAft>
          <a:spcPct val="0"/>
        </a:spcAft>
        <a:buClr>
          <a:srgbClr val="FF1900"/>
        </a:buClr>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rgbClr val="003663"/>
        </a:buClr>
        <a:buFont typeface="Tahoma" pitchFamily="34" charset="0"/>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200">
          <a:solidFill>
            <a:schemeClr val="tx1"/>
          </a:solidFill>
          <a:latin typeface="Calibri" pitchFamily="34" charset="0"/>
        </a:defRPr>
      </a:lvl4pPr>
      <a:lvl5pPr marL="2057400" indent="-228600" algn="l" rtl="0" eaLnBrk="0" fontAlgn="base" hangingPunct="0">
        <a:spcBef>
          <a:spcPct val="20000"/>
        </a:spcBef>
        <a:spcAft>
          <a:spcPct val="0"/>
        </a:spcAft>
        <a:buChar char="»"/>
        <a:defRPr sz="1200">
          <a:solidFill>
            <a:schemeClr val="tx1"/>
          </a:solidFill>
          <a:latin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16.pn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png"/><Relationship Id="rId2" Type="http://schemas.openxmlformats.org/officeDocument/2006/relationships/image" Target="../media/image15.png"/><Relationship Id="rId16" Type="http://schemas.openxmlformats.org/officeDocument/2006/relationships/image" Target="../media/image34.jpeg"/><Relationship Id="rId20"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5"/>
          <p:cNvSpPr>
            <a:spLocks noGrp="1"/>
          </p:cNvSpPr>
          <p:nvPr>
            <p:ph type="ctrTitle" sz="quarter"/>
          </p:nvPr>
        </p:nvSpPr>
        <p:spPr>
          <a:xfrm>
            <a:off x="755650" y="2276872"/>
            <a:ext cx="7772400" cy="4104456"/>
          </a:xfrm>
        </p:spPr>
        <p:txBody>
          <a:bodyPr/>
          <a:lstStyle/>
          <a:p>
            <a:pPr lvl="0"/>
            <a:r>
              <a:rPr lang="bg-BG" sz="3600" dirty="0">
                <a:solidFill>
                  <a:srgbClr val="FF0000"/>
                </a:solidFill>
              </a:rPr>
              <a:t>Semantic </a:t>
            </a:r>
            <a:r>
              <a:rPr lang="bg-BG" sz="3600" dirty="0" smtClean="0">
                <a:solidFill>
                  <a:srgbClr val="FF0000"/>
                </a:solidFill>
              </a:rPr>
              <a:t>Technology</a:t>
            </a:r>
            <a:r>
              <a:rPr lang="en-US" sz="3600" dirty="0" smtClean="0">
                <a:solidFill>
                  <a:srgbClr val="FF0000"/>
                </a:solidFill>
              </a:rPr>
              <a:t> </a:t>
            </a:r>
            <a:br>
              <a:rPr lang="en-US" sz="3600" dirty="0" smtClean="0">
                <a:solidFill>
                  <a:srgbClr val="FF0000"/>
                </a:solidFill>
              </a:rPr>
            </a:br>
            <a:r>
              <a:rPr lang="en-US" sz="3600" dirty="0" smtClean="0">
                <a:solidFill>
                  <a:srgbClr val="FF0000"/>
                </a:solidFill>
              </a:rPr>
              <a:t>in Publishing &amp; Finance</a:t>
            </a:r>
            <a:br>
              <a:rPr lang="en-US" sz="3600" dirty="0" smtClean="0">
                <a:solidFill>
                  <a:srgbClr val="FF0000"/>
                </a:solidFill>
              </a:rPr>
            </a:br>
            <a:r>
              <a:rPr lang="en-US" sz="2000" b="0" i="1" dirty="0" smtClean="0">
                <a:solidFill>
                  <a:srgbClr val="002060"/>
                </a:solidFill>
              </a:rPr>
              <a:t>Triplestores and inference, applications in Finance, the GraphDB engine, text-mining, projects and solutions for financial media and publishers</a:t>
            </a:r>
            <a:r>
              <a:rPr lang="en-US" sz="2400" b="0" dirty="0" smtClean="0"/>
              <a:t/>
            </a:r>
            <a:br>
              <a:rPr lang="en-US" sz="2400" b="0" dirty="0" smtClean="0"/>
            </a:br>
            <a:r>
              <a:rPr lang="en-US" sz="2400" b="0" dirty="0" smtClean="0"/>
              <a:t/>
            </a:r>
            <a:br>
              <a:rPr lang="en-US" sz="2400" b="0" dirty="0" smtClean="0"/>
            </a:br>
            <a:r>
              <a:rPr lang="en-US" sz="2400" b="0" dirty="0" smtClean="0"/>
              <a:t>Keystone </a:t>
            </a:r>
            <a:r>
              <a:rPr lang="en-US" sz="2400" b="0" dirty="0" smtClean="0"/>
              <a:t>Industrial Panel</a:t>
            </a:r>
            <a:r>
              <a:rPr lang="en-US" sz="2400" b="0" dirty="0" smtClean="0"/>
              <a:t/>
            </a:r>
            <a:br>
              <a:rPr lang="en-US" sz="2400" b="0" dirty="0" smtClean="0"/>
            </a:br>
            <a:r>
              <a:rPr lang="en-US" sz="2400" b="0" dirty="0" smtClean="0"/>
              <a:t>ISWC 2014, Riva </a:t>
            </a:r>
            <a:r>
              <a:rPr lang="en-US" sz="2400" b="0" dirty="0" smtClean="0"/>
              <a:t>del Garda, 18 Oct 2014</a:t>
            </a:r>
            <a:r>
              <a:rPr lang="en-US" sz="2400" b="0" i="1" dirty="0" smtClean="0"/>
              <a:t/>
            </a:r>
            <a:br>
              <a:rPr lang="en-US" sz="2400" b="0" i="1" dirty="0" smtClean="0"/>
            </a:br>
            <a:r>
              <a:rPr lang="en-US" sz="2400" b="0" i="1" dirty="0" smtClean="0"/>
              <a:t/>
            </a:r>
            <a:br>
              <a:rPr lang="en-US" sz="2400" b="0" i="1" dirty="0" smtClean="0"/>
            </a:br>
            <a:endParaRPr lang="en-US" b="0" i="1" dirty="0" smtClean="0"/>
          </a:p>
        </p:txBody>
      </p:sp>
      <p:sp>
        <p:nvSpPr>
          <p:cNvPr id="2" name="Footer Placeholder 1"/>
          <p:cNvSpPr>
            <a:spLocks noGrp="1"/>
          </p:cNvSpPr>
          <p:nvPr>
            <p:ph type="ftr" sz="quarter" idx="10"/>
          </p:nvPr>
        </p:nvSpPr>
        <p:spPr/>
        <p:txBody>
          <a:bodyPr/>
          <a:lstStyle/>
          <a:p>
            <a:pPr>
              <a:defRPr/>
            </a:pPr>
            <a:r>
              <a:rPr lang="en-US" smtClean="0"/>
              <a:t>Semantic Technology in Publishing &amp; Finance</a:t>
            </a:r>
            <a:endParaRPr lang="en-GB" dirty="0"/>
          </a:p>
        </p:txBody>
      </p:sp>
      <p:sp>
        <p:nvSpPr>
          <p:cNvPr id="3" name="Slide Number Placeholder 2"/>
          <p:cNvSpPr>
            <a:spLocks noGrp="1"/>
          </p:cNvSpPr>
          <p:nvPr>
            <p:ph type="sldNum" sz="quarter" idx="11"/>
          </p:nvPr>
        </p:nvSpPr>
        <p:spPr/>
        <p:txBody>
          <a:bodyPr/>
          <a:lstStyle/>
          <a:p>
            <a:pPr>
              <a:defRPr/>
            </a:pPr>
            <a:r>
              <a:rPr lang="en-GB" dirty="0" smtClean="0"/>
              <a:t>#</a:t>
            </a:r>
            <a:fld id="{16AFB040-C83A-4B3C-BC24-1728086ED5A9}" type="slidenum">
              <a:rPr lang="en-GB" smtClean="0"/>
              <a:pPr>
                <a:defRPr/>
              </a:pPr>
              <a:t>1</a:t>
            </a:fld>
            <a:endParaRPr lang="en-GB" dirty="0"/>
          </a:p>
        </p:txBody>
      </p:sp>
      <p:sp>
        <p:nvSpPr>
          <p:cNvPr id="6"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de-DE" altLang="bg-BG" dirty="0" smtClean="0"/>
              <a:t>Ontotext Technology Portfolio</a:t>
            </a:r>
            <a:endParaRPr lang="en-US" altLang="bg-BG" dirty="0" smtClean="0"/>
          </a:p>
        </p:txBody>
      </p:sp>
      <p:sp>
        <p:nvSpPr>
          <p:cNvPr id="7"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8" name="Slide Number Placeholder 3"/>
          <p:cNvSpPr>
            <a:spLocks noGrp="1"/>
          </p:cNvSpPr>
          <p:nvPr>
            <p:ph type="sldNum" sz="quarter" idx="11"/>
          </p:nvPr>
        </p:nvSpPr>
        <p:spPr/>
        <p:txBody>
          <a:bodyPr/>
          <a:lstStyle/>
          <a:p>
            <a:pPr>
              <a:defRPr/>
            </a:pPr>
            <a:r>
              <a:rPr lang="en-GB" dirty="0" smtClean="0"/>
              <a:t>#</a:t>
            </a:r>
            <a:fld id="{16AFB040-C83A-4B3C-BC24-1728086ED5A9}" type="slidenum">
              <a:rPr lang="en-GB" smtClean="0"/>
              <a:pPr>
                <a:defRPr/>
              </a:pPr>
              <a:t>10</a:t>
            </a:fld>
            <a:endParaRPr lang="en-GB" dirty="0"/>
          </a:p>
        </p:txBody>
      </p:sp>
      <p:pic>
        <p:nvPicPr>
          <p:cNvPr id="2" name="Picture 1" descr="version 2.2.png"/>
          <p:cNvPicPr>
            <a:picLocks noChangeAspect="1"/>
          </p:cNvPicPr>
          <p:nvPr/>
        </p:nvPicPr>
        <p:blipFill rotWithShape="1">
          <a:blip r:embed="rId3" cstate="print">
            <a:extLst>
              <a:ext uri="{28A0092B-C50C-407E-A947-70E740481C1C}">
                <a14:useLocalDpi xmlns:a14="http://schemas.microsoft.com/office/drawing/2010/main" xmlns="" val="0"/>
              </a:ext>
            </a:extLst>
          </a:blip>
          <a:srcRect l="229" t="78" r="153" b="-78"/>
          <a:stretch/>
        </p:blipFill>
        <p:spPr>
          <a:xfrm>
            <a:off x="738000" y="900000"/>
            <a:ext cx="7695153" cy="5731200"/>
          </a:xfrm>
          <a:prstGeom prst="rect">
            <a:avLst/>
          </a:prstGeom>
        </p:spPr>
      </p:pic>
      <p:sp>
        <p:nvSpPr>
          <p:cNvPr id="10"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413688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p:txBody>
          <a:bodyPr/>
          <a:lstStyle/>
          <a:p>
            <a:r>
              <a:rPr lang="en-US" dirty="0" smtClean="0"/>
              <a:t>Introduction to Ontotext</a:t>
            </a:r>
          </a:p>
          <a:p>
            <a:r>
              <a:rPr lang="en-US" dirty="0" smtClean="0">
                <a:solidFill>
                  <a:srgbClr val="FF0000"/>
                </a:solidFill>
              </a:rPr>
              <a:t>Clients, cases</a:t>
            </a:r>
          </a:p>
          <a:p>
            <a:r>
              <a:rPr lang="en-US" dirty="0" smtClean="0"/>
              <a:t>Text Mining, Media and Publishing Solution</a:t>
            </a:r>
          </a:p>
          <a:p>
            <a:r>
              <a:rPr lang="en-US" dirty="0" err="1" smtClean="0"/>
              <a:t>SemTech</a:t>
            </a:r>
            <a:r>
              <a:rPr lang="en-US" dirty="0" smtClean="0"/>
              <a:t> applications in Finance</a:t>
            </a:r>
          </a:p>
          <a:p>
            <a:r>
              <a:rPr lang="en-US" dirty="0" smtClean="0"/>
              <a:t>Wrap-up</a:t>
            </a:r>
            <a:endParaRPr lang="en-US" dirty="0"/>
          </a:p>
          <a:p>
            <a:endParaRPr lang="en-US" sz="2400" dirty="0" smtClean="0"/>
          </a:p>
        </p:txBody>
      </p:sp>
      <p:sp>
        <p:nvSpPr>
          <p:cNvPr id="2" name="Title 1"/>
          <p:cNvSpPr>
            <a:spLocks noGrp="1"/>
          </p:cNvSpPr>
          <p:nvPr>
            <p:ph type="title"/>
          </p:nvPr>
        </p:nvSpPr>
        <p:spPr/>
        <p:txBody>
          <a:bodyPr/>
          <a:lstStyle/>
          <a:p>
            <a:r>
              <a:rPr lang="en-US" dirty="0" smtClean="0"/>
              <a:t>Outline</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11</a:t>
            </a:fld>
            <a:endParaRPr lang="en-GB" dirty="0"/>
          </a:p>
        </p:txBody>
      </p:sp>
      <p:sp>
        <p:nvSpPr>
          <p:cNvPr id="7"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019004966"/>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de-DE" altLang="bg-BG" dirty="0" smtClean="0"/>
              <a:t>BBC: The Perfect Application</a:t>
            </a:r>
            <a:endParaRPr lang="en-US" altLang="bg-BG" dirty="0" smtClean="0"/>
          </a:p>
        </p:txBody>
      </p:sp>
      <p:sp>
        <p:nvSpPr>
          <p:cNvPr id="8197" name="Content Placeholder 5"/>
          <p:cNvSpPr>
            <a:spLocks noGrp="1"/>
          </p:cNvSpPr>
          <p:nvPr>
            <p:ph idx="4294967295"/>
          </p:nvPr>
        </p:nvSpPr>
        <p:spPr>
          <a:xfrm>
            <a:off x="540000" y="1196975"/>
            <a:ext cx="8245350" cy="4895850"/>
          </a:xfrm>
        </p:spPr>
        <p:txBody>
          <a:bodyPr/>
          <a:lstStyle/>
          <a:p>
            <a:pPr marL="0" indent="0">
              <a:buNone/>
            </a:pPr>
            <a:r>
              <a:rPr lang="en-US" altLang="bg-BG" dirty="0" smtClean="0"/>
              <a:t>Since year 2000 Semantic technology was striving for:</a:t>
            </a:r>
          </a:p>
          <a:p>
            <a:r>
              <a:rPr lang="en-US" altLang="bg-BG" sz="2000" dirty="0" smtClean="0"/>
              <a:t>Pertinent applications, a really good use case</a:t>
            </a:r>
          </a:p>
          <a:p>
            <a:r>
              <a:rPr lang="en-US" altLang="bg-BG" sz="2000" dirty="0" smtClean="0"/>
              <a:t>Real high-profile projects to prove its maturity</a:t>
            </a:r>
          </a:p>
          <a:p>
            <a:pPr marL="0" indent="0">
              <a:buNone/>
            </a:pPr>
            <a:r>
              <a:rPr lang="en-US" altLang="bg-BG" dirty="0" smtClean="0"/>
              <a:t>The “Dynamic Semantic Publishing” architecture implemented by the BBC for its FIFA World cup 2010 web-site filled this gap!</a:t>
            </a:r>
          </a:p>
          <a:p>
            <a:pPr marL="0" indent="0">
              <a:buNone/>
            </a:pPr>
            <a:r>
              <a:rPr lang="en-US" altLang="bg-BG" dirty="0" smtClean="0"/>
              <a:t>It demonstrates:</a:t>
            </a:r>
          </a:p>
          <a:p>
            <a:r>
              <a:rPr lang="en-US" altLang="bg-BG" sz="2000" dirty="0" smtClean="0"/>
              <a:t>How RDF database serves well, where RDBMS fail to </a:t>
            </a:r>
          </a:p>
          <a:p>
            <a:r>
              <a:rPr lang="en-US" altLang="bg-BG" sz="2000" dirty="0" smtClean="0"/>
              <a:t>How text-mining and triplestores complement one another</a:t>
            </a:r>
          </a:p>
          <a:p>
            <a:r>
              <a:rPr lang="en-US" altLang="bg-BG" sz="2000" dirty="0"/>
              <a:t>How inference adds value at a decent </a:t>
            </a:r>
            <a:r>
              <a:rPr lang="en-US" altLang="bg-BG" sz="2000" dirty="0" smtClean="0"/>
              <a:t>scale</a:t>
            </a:r>
          </a:p>
          <a:p>
            <a:r>
              <a:rPr lang="en-US" altLang="bg-BG" sz="2000" dirty="0" smtClean="0"/>
              <a:t>24/7 live operation that cannot work without a functional triplestore</a:t>
            </a:r>
          </a:p>
          <a:p>
            <a:pPr lvl="1"/>
            <a:endParaRPr lang="en-US" altLang="bg-BG" dirty="0" smtClean="0"/>
          </a:p>
          <a:p>
            <a:endParaRPr lang="de-DE" altLang="bg-BG" dirty="0" smtClean="0"/>
          </a:p>
          <a:p>
            <a:endParaRPr lang="de-DE" altLang="bg-BG" dirty="0" smtClean="0"/>
          </a:p>
        </p:txBody>
      </p:sp>
      <p:sp>
        <p:nvSpPr>
          <p:cNvPr id="8" name="Slide Number Placeholder 3"/>
          <p:cNvSpPr>
            <a:spLocks noGrp="1"/>
          </p:cNvSpPr>
          <p:nvPr>
            <p:ph type="sldNum" sz="quarter" idx="11"/>
          </p:nvPr>
        </p:nvSpPr>
        <p:spPr>
          <a:xfrm>
            <a:off x="8215313" y="6597650"/>
            <a:ext cx="677862" cy="244475"/>
          </a:xfrm>
        </p:spPr>
        <p:txBody>
          <a:bodyPr/>
          <a:lstStyle/>
          <a:p>
            <a:pPr>
              <a:defRPr/>
            </a:pPr>
            <a:r>
              <a:rPr lang="en-GB" dirty="0" smtClean="0"/>
              <a:t>#</a:t>
            </a:r>
            <a:fld id="{16AFB040-C83A-4B3C-BC24-1728086ED5A9}" type="slidenum">
              <a:rPr lang="en-GB" smtClean="0"/>
              <a:pPr>
                <a:defRPr/>
              </a:pPr>
              <a:t>12</a:t>
            </a:fld>
            <a:endParaRPr lang="en-GB" dirty="0"/>
          </a:p>
        </p:txBody>
      </p:sp>
      <p:sp>
        <p:nvSpPr>
          <p:cNvPr id="10" name="Footer Placeholder 2"/>
          <p:cNvSpPr>
            <a:spLocks noGrp="1"/>
          </p:cNvSpPr>
          <p:nvPr>
            <p:ph type="ftr" sz="quarter" idx="10"/>
          </p:nvPr>
        </p:nvSpPr>
        <p:spPr>
          <a:xfrm>
            <a:off x="2267744" y="6592887"/>
            <a:ext cx="4787899" cy="276999"/>
          </a:xfrm>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12"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2817260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rame1_page1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692696"/>
            <a:ext cx="4643812" cy="5913120"/>
          </a:xfrm>
          <a:prstGeom prst="rect">
            <a:avLst/>
          </a:prstGeom>
        </p:spPr>
      </p:pic>
      <p:sp>
        <p:nvSpPr>
          <p:cNvPr id="6" name="Title 5"/>
          <p:cNvSpPr>
            <a:spLocks noGrp="1"/>
          </p:cNvSpPr>
          <p:nvPr>
            <p:ph type="title"/>
          </p:nvPr>
        </p:nvSpPr>
        <p:spPr/>
        <p:txBody>
          <a:bodyPr/>
          <a:lstStyle/>
          <a:p>
            <a:r>
              <a:rPr lang="en-US" dirty="0" smtClean="0"/>
              <a:t>Ontotext and BBC</a:t>
            </a:r>
            <a:endParaRPr lang="en-US" dirty="0"/>
          </a:p>
        </p:txBody>
      </p:sp>
      <p:sp>
        <p:nvSpPr>
          <p:cNvPr id="3" name="Footer Placeholder 2"/>
          <p:cNvSpPr>
            <a:spLocks noGrp="1"/>
          </p:cNvSpPr>
          <p:nvPr>
            <p:ph type="ftr" sz="quarter" idx="10"/>
          </p:nvPr>
        </p:nvSpPr>
        <p:spPr>
          <a:xfrm>
            <a:off x="2267744" y="6597352"/>
            <a:ext cx="4787899" cy="276999"/>
          </a:xfrm>
        </p:spPr>
        <p:txBody>
          <a:bodyPr/>
          <a:lstStyle/>
          <a:p>
            <a:pPr>
              <a:defRPr/>
            </a:pPr>
            <a:r>
              <a:rPr lang="en-US" smtClean="0"/>
              <a:t>Semantic Technology in Publishing &amp; Finance</a:t>
            </a:r>
            <a:endParaRPr lang="en-GB" dirty="0"/>
          </a:p>
        </p:txBody>
      </p:sp>
      <p:sp>
        <p:nvSpPr>
          <p:cNvPr id="10" name="TextBox 9"/>
          <p:cNvSpPr txBox="1"/>
          <p:nvPr/>
        </p:nvSpPr>
        <p:spPr>
          <a:xfrm>
            <a:off x="453207" y="908720"/>
            <a:ext cx="4046785" cy="1200329"/>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Profile</a:t>
            </a:r>
            <a:endParaRPr lang="en-US" sz="2800" b="1" i="1" dirty="0">
              <a:solidFill>
                <a:srgbClr val="003663"/>
              </a:solidFill>
              <a:latin typeface="Calibri" panose="020F0502020204030204" pitchFamily="34" charset="0"/>
              <a:cs typeface="Leelawadee UI" panose="020B0502040204020203" pitchFamily="34" charset="-34"/>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Mass media broadcaster founded in 1922</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23,000 employees and over 5 billion pounds in annual revenue.</a:t>
            </a:r>
          </a:p>
        </p:txBody>
      </p:sp>
      <p:sp>
        <p:nvSpPr>
          <p:cNvPr id="13" name="TextBox 12"/>
          <p:cNvSpPr txBox="1"/>
          <p:nvPr/>
        </p:nvSpPr>
        <p:spPr>
          <a:xfrm>
            <a:off x="469287" y="2204864"/>
            <a:ext cx="4102713" cy="1754326"/>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Goals</a:t>
            </a:r>
            <a:endParaRPr lang="en-US" sz="2800" b="1" i="1" dirty="0">
              <a:solidFill>
                <a:srgbClr val="003663"/>
              </a:solidFill>
              <a:latin typeface="Calibri" panose="020F0502020204030204" pitchFamily="34" charset="0"/>
              <a:cs typeface="Leelawadee UI" panose="020B0502040204020203" pitchFamily="34" charset="-34"/>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Create a </a:t>
            </a:r>
            <a:r>
              <a:rPr lang="en-US" b="1" i="1" dirty="0" smtClean="0">
                <a:solidFill>
                  <a:srgbClr val="000000"/>
                </a:solidFill>
                <a:latin typeface="Calibri" panose="020F0502020204030204" pitchFamily="34" charset="0"/>
                <a:cs typeface="Leelawadee UI" panose="020B0502040204020203" pitchFamily="34" charset="-34"/>
              </a:rPr>
              <a:t>dynamic semantic publishing </a:t>
            </a:r>
            <a:r>
              <a:rPr lang="en-US" dirty="0" smtClean="0">
                <a:solidFill>
                  <a:srgbClr val="000000"/>
                </a:solidFill>
                <a:latin typeface="Calibri" panose="020F0502020204030204" pitchFamily="34" charset="0"/>
                <a:cs typeface="Leelawadee UI" panose="020B0502040204020203" pitchFamily="34" charset="-34"/>
              </a:rPr>
              <a:t>platform that assembled web pages on-the-fly using a variety of data sources</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Deliver highly relevant data to web site visitors with sub-second response</a:t>
            </a:r>
          </a:p>
        </p:txBody>
      </p:sp>
      <p:sp>
        <p:nvSpPr>
          <p:cNvPr id="14" name="TextBox 13"/>
          <p:cNvSpPr txBox="1"/>
          <p:nvPr/>
        </p:nvSpPr>
        <p:spPr>
          <a:xfrm>
            <a:off x="490529" y="4062551"/>
            <a:ext cx="4009463" cy="2246769"/>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Challenges</a:t>
            </a:r>
            <a:endParaRPr lang="en-US" sz="2800" b="1" i="1" dirty="0">
              <a:solidFill>
                <a:srgbClr val="003663"/>
              </a:solidFill>
              <a:latin typeface="Calibri" panose="020F0502020204030204" pitchFamily="34" charset="0"/>
              <a:cs typeface="Leelawadee UI" panose="020B0502040204020203" pitchFamily="34" charset="-34"/>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BBC journalists author and publish content which is then statistically rendered.  The costs and time to do this were high.</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Diverse content was difficult to navigate, content re-use was not flexible</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User experience needed to be improved with relevant content</a:t>
            </a:r>
          </a:p>
        </p:txBody>
      </p:sp>
      <p:pic>
        <p:nvPicPr>
          <p:cNvPr id="38" name="Picture 37"/>
          <p:cNvPicPr/>
          <p:nvPr/>
        </p:nvPicPr>
        <p:blipFill rotWithShape="1">
          <a:blip r:embed="rId4" cstate="print"/>
          <a:srcRect t="21049" b="21069"/>
          <a:stretch/>
        </p:blipFill>
        <p:spPr bwMode="auto">
          <a:xfrm>
            <a:off x="6711471" y="5877272"/>
            <a:ext cx="2232319" cy="720080"/>
          </a:xfrm>
          <a:prstGeom prst="rect">
            <a:avLst/>
          </a:prstGeom>
          <a:noFill/>
          <a:ln w="9525">
            <a:noFill/>
            <a:miter lim="800000"/>
            <a:headEnd/>
            <a:tailEnd/>
          </a:ln>
        </p:spPr>
      </p:pic>
      <p:pic>
        <p:nvPicPr>
          <p:cNvPr id="39" name="Picture 38" descr="http://www.bbc.co.uk/blogs/bbcinternet/img/eng_595.jp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55287" y="754721"/>
            <a:ext cx="3853815" cy="28304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40" name="Picture 39" descr="http://www.bbc.co.uk/blogs/bbcinternet/img/frank_595.jpg"/>
          <p:cNvPicPr>
            <a:picLocks noChangeAspect="1"/>
          </p:cNvPicPr>
          <p:nvPr/>
        </p:nvPicPr>
        <p:blipFill rotWithShape="1">
          <a:blip r:embed="rId6" cstate="print">
            <a:extLst>
              <a:ext uri="{28A0092B-C50C-407E-A947-70E740481C1C}">
                <a14:useLocalDpi xmlns:a14="http://schemas.microsoft.com/office/drawing/2010/main" xmlns="" val="0"/>
              </a:ext>
            </a:extLst>
          </a:blip>
          <a:srcRect t="-1" b="5740"/>
          <a:stretch/>
        </p:blipFill>
        <p:spPr bwMode="auto">
          <a:xfrm>
            <a:off x="6351431" y="1412776"/>
            <a:ext cx="2438039" cy="22981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5082590" y="3815169"/>
            <a:ext cx="4025914" cy="2062103"/>
          </a:xfrm>
          <a:prstGeom prst="rect">
            <a:avLst/>
          </a:prstGeom>
        </p:spPr>
        <p:txBody>
          <a:bodyPr wrap="square">
            <a:spAutoFit/>
          </a:bodyPr>
          <a:lstStyle/>
          <a:p>
            <a:r>
              <a:rPr lang="en-US" i="1" dirty="0">
                <a:solidFill>
                  <a:srgbClr val="000000"/>
                </a:solidFill>
                <a:latin typeface="Calibri" panose="020F0502020204030204" pitchFamily="34" charset="0"/>
                <a:cs typeface="Leelawadee UI" panose="020B0502040204020203" pitchFamily="34" charset="-34"/>
              </a:rPr>
              <a:t>"The goal is to be able to more easily and accurately aggregate content, find it and share it across many sources. From these simple relationships and building blocks you can dynamically build up incredibly rich sites and navigation on any platform." </a:t>
            </a:r>
            <a:endParaRPr lang="en-US" i="1" dirty="0" smtClean="0">
              <a:solidFill>
                <a:srgbClr val="000000"/>
              </a:solidFill>
              <a:latin typeface="Calibri" panose="020F0502020204030204" pitchFamily="34" charset="0"/>
              <a:cs typeface="Leelawadee UI" panose="020B0502040204020203" pitchFamily="34" charset="-34"/>
            </a:endParaRPr>
          </a:p>
          <a:p>
            <a:r>
              <a:rPr lang="en-US" i="1" dirty="0">
                <a:solidFill>
                  <a:srgbClr val="000000"/>
                </a:solidFill>
                <a:latin typeface="Calibri" panose="020F0502020204030204" pitchFamily="34" charset="0"/>
                <a:cs typeface="Leelawadee UI" panose="020B0502040204020203" pitchFamily="34" charset="-34"/>
              </a:rPr>
              <a:t> </a:t>
            </a:r>
            <a:r>
              <a:rPr lang="en-US" i="1" dirty="0" smtClean="0">
                <a:solidFill>
                  <a:srgbClr val="000000"/>
                </a:solidFill>
                <a:latin typeface="Calibri" panose="020F0502020204030204" pitchFamily="34" charset="0"/>
                <a:cs typeface="Leelawadee UI" panose="020B0502040204020203" pitchFamily="34" charset="-34"/>
              </a:rPr>
              <a:t>                        </a:t>
            </a:r>
            <a:r>
              <a:rPr lang="en-US" b="1" dirty="0" smtClean="0">
                <a:solidFill>
                  <a:srgbClr val="000000"/>
                </a:solidFill>
                <a:latin typeface="Calibri" panose="020F0502020204030204" pitchFamily="34" charset="0"/>
                <a:cs typeface="Leelawadee UI" panose="020B0502040204020203" pitchFamily="34" charset="-34"/>
              </a:rPr>
              <a:t>John O’Donovan</a:t>
            </a:r>
          </a:p>
          <a:p>
            <a:r>
              <a:rPr lang="en-US" b="1" dirty="0">
                <a:solidFill>
                  <a:srgbClr val="000000"/>
                </a:solidFill>
                <a:latin typeface="Calibri" panose="020F0502020204030204" pitchFamily="34" charset="0"/>
                <a:cs typeface="Leelawadee UI" panose="020B0502040204020203" pitchFamily="34" charset="-34"/>
              </a:rPr>
              <a:t> </a:t>
            </a:r>
            <a:r>
              <a:rPr lang="en-US" b="1" dirty="0" smtClean="0">
                <a:solidFill>
                  <a:srgbClr val="000000"/>
                </a:solidFill>
                <a:latin typeface="Calibri" panose="020F0502020204030204" pitchFamily="34" charset="0"/>
                <a:cs typeface="Leelawadee UI" panose="020B0502040204020203" pitchFamily="34" charset="-34"/>
              </a:rPr>
              <a:t>                        Chief Technical Architect</a:t>
            </a:r>
            <a:endParaRPr lang="en-US" b="1" dirty="0">
              <a:solidFill>
                <a:srgbClr val="000000"/>
              </a:solidFill>
              <a:latin typeface="Calibri" panose="020F0502020204030204" pitchFamily="34" charset="0"/>
              <a:cs typeface="Leelawadee UI" panose="020B0502040204020203" pitchFamily="34" charset="-34"/>
            </a:endParaRPr>
          </a:p>
        </p:txBody>
      </p:sp>
      <p:sp>
        <p:nvSpPr>
          <p:cNvPr id="2" name="Slide Number Placeholder 1"/>
          <p:cNvSpPr>
            <a:spLocks noGrp="1"/>
          </p:cNvSpPr>
          <p:nvPr>
            <p:ph type="sldNum" sz="quarter" idx="11"/>
          </p:nvPr>
        </p:nvSpPr>
        <p:spPr/>
        <p:txBody>
          <a:bodyPr/>
          <a:lstStyle/>
          <a:p>
            <a:pPr>
              <a:defRPr/>
            </a:pPr>
            <a:r>
              <a:rPr lang="en-GB" dirty="0" smtClean="0"/>
              <a:t>#</a:t>
            </a:r>
            <a:fld id="{C43228C6-149F-4258-8305-F12858584983}" type="slidenum">
              <a:rPr lang="en-GB" smtClean="0"/>
              <a:pPr>
                <a:defRPr/>
              </a:pPr>
              <a:t>13</a:t>
            </a:fld>
            <a:endParaRPr lang="en-GB" dirty="0"/>
          </a:p>
        </p:txBody>
      </p:sp>
      <p:sp>
        <p:nvSpPr>
          <p:cNvPr id="4" name="Date Placeholder 3"/>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1640740346"/>
      </p:ext>
    </p:extLst>
  </p:cSld>
  <p:clrMapOvr>
    <a:masterClrMapping/>
  </p:clrMapOvr>
  <mc:AlternateContent xmlns:mc="http://schemas.openxmlformats.org/markup-compatibility/2006">
    <mc:Choice xmlns:p14="http://schemas.microsoft.com/office/powerpoint/2010/main" xmlns="" Requires="p14">
      <p:transition spd="slow" p14:dur="2000" advTm="138519"/>
    </mc:Choice>
    <mc:Fallback>
      <p:transition spd="slow" advTm="13851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de-DE" altLang="bg-BG" dirty="0" smtClean="0"/>
              <a:t>BBC: The Perfect Application (ctd)</a:t>
            </a:r>
            <a:endParaRPr lang="en-US" altLang="bg-BG" dirty="0" smtClean="0"/>
          </a:p>
        </p:txBody>
      </p:sp>
      <p:sp>
        <p:nvSpPr>
          <p:cNvPr id="8197" name="Content Placeholder 5"/>
          <p:cNvSpPr>
            <a:spLocks noGrp="1"/>
          </p:cNvSpPr>
          <p:nvPr>
            <p:ph idx="4294967295"/>
          </p:nvPr>
        </p:nvSpPr>
        <p:spPr>
          <a:xfrm>
            <a:off x="540000" y="1196974"/>
            <a:ext cx="8245350" cy="5256361"/>
          </a:xfrm>
        </p:spPr>
        <p:txBody>
          <a:bodyPr/>
          <a:lstStyle/>
          <a:p>
            <a:r>
              <a:rPr lang="en-US" altLang="bg-BG" dirty="0" smtClean="0"/>
              <a:t>The BBC’s FIFA World cup 2010 project was widely recognized as the best showcase for </a:t>
            </a:r>
            <a:r>
              <a:rPr lang="en-US" altLang="bg-BG" dirty="0" err="1" smtClean="0"/>
              <a:t>SemTech</a:t>
            </a:r>
            <a:endParaRPr lang="en-US" altLang="bg-BG" dirty="0" smtClean="0"/>
          </a:p>
          <a:p>
            <a:pPr lvl="1"/>
            <a:r>
              <a:rPr lang="en-US" altLang="bg-BG" dirty="0" smtClean="0"/>
              <a:t>It used OWLIM as a triplestore (chosen after a thorough evaluation)</a:t>
            </a:r>
          </a:p>
          <a:p>
            <a:pPr lvl="1"/>
            <a:r>
              <a:rPr lang="en-US" altLang="bg-BG" dirty="0" smtClean="0"/>
              <a:t>It triggered a wave of adoption of the technology</a:t>
            </a:r>
          </a:p>
          <a:p>
            <a:r>
              <a:rPr lang="en-US" altLang="bg-BG" dirty="0" smtClean="0"/>
              <a:t>The next milestone: </a:t>
            </a:r>
            <a:r>
              <a:rPr lang="en-US" altLang="bg-BG" dirty="0"/>
              <a:t>London </a:t>
            </a:r>
            <a:r>
              <a:rPr lang="en-US" altLang="bg-BG" dirty="0" smtClean="0"/>
              <a:t>2012 Olympic Games</a:t>
            </a:r>
          </a:p>
          <a:p>
            <a:pPr lvl="1"/>
            <a:r>
              <a:rPr lang="en-US" altLang="bg-BG" dirty="0" smtClean="0"/>
              <a:t>The two </a:t>
            </a:r>
            <a:r>
              <a:rPr lang="en-US" altLang="bg-BG" dirty="0"/>
              <a:t>most important websites </a:t>
            </a:r>
            <a:r>
              <a:rPr lang="en-US" altLang="bg-BG" dirty="0" smtClean="0"/>
              <a:t>used the DSP architecture: the official one, operated by Press Association, and the one of the BBC</a:t>
            </a:r>
          </a:p>
          <a:p>
            <a:pPr lvl="1"/>
            <a:r>
              <a:rPr lang="en-US" altLang="bg-BG" dirty="0" smtClean="0"/>
              <a:t>Ontotext text-mining technology was used for content enrichment</a:t>
            </a:r>
          </a:p>
          <a:p>
            <a:r>
              <a:rPr lang="en-US" altLang="bg-BG" dirty="0" smtClean="0"/>
              <a:t>Four years later this application pattern is still the best use case</a:t>
            </a:r>
          </a:p>
          <a:p>
            <a:pPr lvl="1"/>
            <a:r>
              <a:rPr lang="en-US" altLang="bg-BG" dirty="0" smtClean="0"/>
              <a:t>And there are still no other triplestores that can survive such load, judging by the LDBC Semantic Publishing Benchmark</a:t>
            </a:r>
            <a:r>
              <a:rPr lang="en-US" altLang="bg-BG" dirty="0" smtClean="0"/>
              <a:t>, </a:t>
            </a:r>
            <a:r>
              <a:rPr lang="en-US" altLang="bg-BG" dirty="0" smtClean="0"/>
              <a:t>public information and feedback from the industry</a:t>
            </a:r>
          </a:p>
          <a:p>
            <a:pPr lvl="1"/>
            <a:endParaRPr lang="en-US" altLang="bg-BG" dirty="0" smtClean="0"/>
          </a:p>
          <a:p>
            <a:endParaRPr lang="de-DE" altLang="bg-BG" dirty="0" smtClean="0"/>
          </a:p>
          <a:p>
            <a:endParaRPr lang="de-DE" altLang="bg-BG" dirty="0" smtClean="0"/>
          </a:p>
        </p:txBody>
      </p:sp>
      <p:sp>
        <p:nvSpPr>
          <p:cNvPr id="8" name="Slide Number Placeholder 3"/>
          <p:cNvSpPr>
            <a:spLocks noGrp="1"/>
          </p:cNvSpPr>
          <p:nvPr>
            <p:ph type="sldNum" sz="quarter" idx="11"/>
          </p:nvPr>
        </p:nvSpPr>
        <p:spPr>
          <a:xfrm>
            <a:off x="8215313" y="6597650"/>
            <a:ext cx="677862" cy="244475"/>
          </a:xfrm>
        </p:spPr>
        <p:txBody>
          <a:bodyPr/>
          <a:lstStyle/>
          <a:p>
            <a:pPr>
              <a:defRPr/>
            </a:pPr>
            <a:r>
              <a:rPr lang="en-GB" dirty="0" smtClean="0"/>
              <a:t>#</a:t>
            </a:r>
            <a:fld id="{16AFB040-C83A-4B3C-BC24-1728086ED5A9}" type="slidenum">
              <a:rPr lang="en-GB" smtClean="0"/>
              <a:pPr>
                <a:defRPr/>
              </a:pPr>
              <a:t>14</a:t>
            </a:fld>
            <a:endParaRPr lang="en-GB" dirty="0"/>
          </a:p>
        </p:txBody>
      </p:sp>
      <p:sp>
        <p:nvSpPr>
          <p:cNvPr id="10" name="Footer Placeholder 2"/>
          <p:cNvSpPr>
            <a:spLocks noGrp="1"/>
          </p:cNvSpPr>
          <p:nvPr>
            <p:ph type="ftr" sz="quarter" idx="10"/>
          </p:nvPr>
        </p:nvSpPr>
        <p:spPr>
          <a:xfrm>
            <a:off x="2267744" y="6597352"/>
            <a:ext cx="4787899" cy="276999"/>
          </a:xfrm>
        </p:spPr>
        <p:txBody>
          <a:bodyPr/>
          <a:lstStyle/>
          <a:p>
            <a:pPr>
              <a:defRPr/>
            </a:pPr>
            <a:r>
              <a:rPr lang="en-US" smtClean="0"/>
              <a:t>Semantic Technology in Publishing &amp; Finance</a:t>
            </a:r>
            <a:endParaRPr lang="en-GB" dirty="0"/>
          </a:p>
        </p:txBody>
      </p:sp>
      <p:sp>
        <p:nvSpPr>
          <p:cNvPr id="11" name="Date Placeholder 3"/>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18521166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rame1_page13.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000" y="691200"/>
            <a:ext cx="4607148" cy="5913120"/>
          </a:xfrm>
          <a:prstGeom prst="rect">
            <a:avLst/>
          </a:prstGeom>
        </p:spPr>
      </p:pic>
      <p:sp>
        <p:nvSpPr>
          <p:cNvPr id="6" name="Title 5"/>
          <p:cNvSpPr>
            <a:spLocks noGrp="1"/>
          </p:cNvSpPr>
          <p:nvPr>
            <p:ph type="title"/>
          </p:nvPr>
        </p:nvSpPr>
        <p:spPr/>
        <p:txBody>
          <a:bodyPr/>
          <a:lstStyle/>
          <a:p>
            <a:r>
              <a:rPr lang="en-US" dirty="0" smtClean="0"/>
              <a:t>Ontotext and AstraZeneca</a:t>
            </a:r>
            <a:endParaRPr lang="en-US" dirty="0"/>
          </a:p>
        </p:txBody>
      </p:sp>
      <p:sp>
        <p:nvSpPr>
          <p:cNvPr id="3" name="Footer Placeholder 2"/>
          <p:cNvSpPr>
            <a:spLocks noGrp="1"/>
          </p:cNvSpPr>
          <p:nvPr>
            <p:ph type="ftr" sz="quarter" idx="10"/>
          </p:nvPr>
        </p:nvSpPr>
        <p:spPr/>
        <p:txBody>
          <a:bodyPr/>
          <a:lstStyle/>
          <a:p>
            <a:pPr>
              <a:defRPr/>
            </a:pPr>
            <a:r>
              <a:rPr lang="en-US" smtClean="0"/>
              <a:t>Semantic Technology in Publishing &amp; Finance</a:t>
            </a:r>
            <a:endParaRPr lang="en-GB" dirty="0"/>
          </a:p>
        </p:txBody>
      </p:sp>
      <p:pic>
        <p:nvPicPr>
          <p:cNvPr id="8" name="Picture 7"/>
          <p:cNvPicPr/>
          <p:nvPr/>
        </p:nvPicPr>
        <p:blipFill>
          <a:blip r:embed="rId5" cstate="print"/>
          <a:srcRect/>
          <a:stretch>
            <a:fillRect/>
          </a:stretch>
        </p:blipFill>
        <p:spPr bwMode="auto">
          <a:xfrm>
            <a:off x="5292080" y="5079949"/>
            <a:ext cx="3473877" cy="941339"/>
          </a:xfrm>
          <a:prstGeom prst="rect">
            <a:avLst/>
          </a:prstGeom>
          <a:noFill/>
          <a:ln w="9525">
            <a:noFill/>
            <a:miter lim="800000"/>
            <a:headEnd/>
            <a:tailEnd/>
          </a:ln>
        </p:spPr>
      </p:pic>
      <p:sp>
        <p:nvSpPr>
          <p:cNvPr id="10" name="TextBox 9"/>
          <p:cNvSpPr txBox="1"/>
          <p:nvPr/>
        </p:nvSpPr>
        <p:spPr>
          <a:xfrm>
            <a:off x="453207" y="908720"/>
            <a:ext cx="4262809" cy="1200329"/>
          </a:xfrm>
          <a:prstGeom prst="rect">
            <a:avLst/>
          </a:prstGeom>
          <a:noFill/>
        </p:spPr>
        <p:txBody>
          <a:bodyPr wrap="square" rtlCol="0">
            <a:spAutoFit/>
          </a:bodyPr>
          <a:lstStyle/>
          <a:p>
            <a:r>
              <a:rPr lang="en-US" sz="2400" b="1" i="1" dirty="0" smtClean="0">
                <a:solidFill>
                  <a:srgbClr val="003663"/>
                </a:solidFill>
                <a:latin typeface="Calibri" panose="020F0502020204030204" pitchFamily="34" charset="0"/>
                <a:cs typeface="Leelawadee UI" panose="020B0502040204020203" pitchFamily="34" charset="-34"/>
              </a:rPr>
              <a:t>Profile</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Global, Bio-pharma company</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$28 billion in sales in 2012</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$4 billion in R&amp;D across three continents</a:t>
            </a:r>
            <a:endParaRPr lang="en-US" dirty="0">
              <a:solidFill>
                <a:srgbClr val="000000"/>
              </a:solidFill>
              <a:latin typeface="Calibri" panose="020F0502020204030204" pitchFamily="34" charset="0"/>
              <a:cs typeface="Leelawadee UI" panose="020B0502040204020203" pitchFamily="34" charset="-34"/>
            </a:endParaRPr>
          </a:p>
        </p:txBody>
      </p:sp>
      <p:sp>
        <p:nvSpPr>
          <p:cNvPr id="13" name="TextBox 12"/>
          <p:cNvSpPr txBox="1"/>
          <p:nvPr/>
        </p:nvSpPr>
        <p:spPr>
          <a:xfrm>
            <a:off x="469287" y="2204864"/>
            <a:ext cx="4030705" cy="1938992"/>
          </a:xfrm>
          <a:prstGeom prst="rect">
            <a:avLst/>
          </a:prstGeom>
          <a:noFill/>
        </p:spPr>
        <p:txBody>
          <a:bodyPr wrap="square" rtlCol="0">
            <a:spAutoFit/>
          </a:bodyPr>
          <a:lstStyle/>
          <a:p>
            <a:r>
              <a:rPr lang="en-US" sz="2400" b="1" i="1" dirty="0" smtClean="0">
                <a:solidFill>
                  <a:srgbClr val="003663"/>
                </a:solidFill>
                <a:latin typeface="Calibri" panose="020F0502020204030204" pitchFamily="34" charset="0"/>
                <a:cs typeface="Leelawadee UI" panose="020B0502040204020203" pitchFamily="34" charset="-34"/>
              </a:rPr>
              <a:t>Goals</a:t>
            </a:r>
            <a:endParaRPr lang="en-US" sz="1400" dirty="0" smtClean="0">
              <a:solidFill>
                <a:srgbClr val="000000"/>
              </a:solidFill>
              <a:latin typeface="Calibri" panose="020F0502020204030204" pitchFamily="34" charset="0"/>
              <a:cs typeface="Leelawadee UI" panose="020B0502040204020203" pitchFamily="34" charset="-34"/>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Efficient design of new clinical studies</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Quick access to all of the data</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Improved evidence based decision-making</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Strengthen the knowledge feedback loop</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Enable predictive science</a:t>
            </a:r>
          </a:p>
          <a:p>
            <a:endParaRPr lang="en-US" dirty="0">
              <a:latin typeface="Calibri" panose="020F0502020204030204" pitchFamily="34" charset="0"/>
              <a:cs typeface="Leelawadee UI" panose="020B0502040204020203" pitchFamily="34" charset="-34"/>
            </a:endParaRPr>
          </a:p>
        </p:txBody>
      </p:sp>
      <p:sp>
        <p:nvSpPr>
          <p:cNvPr id="14" name="TextBox 13"/>
          <p:cNvSpPr txBox="1"/>
          <p:nvPr/>
        </p:nvSpPr>
        <p:spPr>
          <a:xfrm>
            <a:off x="490529" y="4032354"/>
            <a:ext cx="4030705" cy="2185214"/>
          </a:xfrm>
          <a:prstGeom prst="rect">
            <a:avLst/>
          </a:prstGeom>
          <a:noFill/>
        </p:spPr>
        <p:txBody>
          <a:bodyPr wrap="square" rtlCol="0">
            <a:spAutoFit/>
          </a:bodyPr>
          <a:lstStyle/>
          <a:p>
            <a:r>
              <a:rPr lang="en-US" sz="2400" b="1" i="1" dirty="0" smtClean="0">
                <a:solidFill>
                  <a:srgbClr val="003663"/>
                </a:solidFill>
                <a:latin typeface="Calibri" panose="020F0502020204030204" pitchFamily="34" charset="0"/>
                <a:cs typeface="Leelawadee UI" panose="020B0502040204020203" pitchFamily="34" charset="-34"/>
              </a:rPr>
              <a:t>Challenges</a:t>
            </a:r>
            <a:endParaRPr lang="en-US" sz="1400" dirty="0" smtClean="0">
              <a:solidFill>
                <a:srgbClr val="000000"/>
              </a:solidFill>
              <a:latin typeface="Calibri" panose="020F0502020204030204" pitchFamily="34" charset="0"/>
              <a:cs typeface="Leelawadee UI" panose="020B0502040204020203" pitchFamily="34" charset="-34"/>
            </a:endParaRP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Over 7,000 studies and 23,000 documents are difficult to obtain</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Searches returning 1,000 – 10,000 results</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Document repositories not designed for reuse</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cs typeface="Leelawadee UI" panose="020B0502040204020203" pitchFamily="34" charset="-34"/>
              </a:rPr>
              <a:t>Tedious process to arrive at evidence based decisions</a:t>
            </a:r>
          </a:p>
        </p:txBody>
      </p:sp>
      <p:sp>
        <p:nvSpPr>
          <p:cNvPr id="2" name="Slide Number Placeholder 1"/>
          <p:cNvSpPr>
            <a:spLocks noGrp="1"/>
          </p:cNvSpPr>
          <p:nvPr>
            <p:ph type="sldNum" sz="quarter" idx="11"/>
          </p:nvPr>
        </p:nvSpPr>
        <p:spPr/>
        <p:txBody>
          <a:bodyPr/>
          <a:lstStyle/>
          <a:p>
            <a:pPr>
              <a:defRPr/>
            </a:pPr>
            <a:r>
              <a:rPr lang="en-GB" dirty="0" smtClean="0"/>
              <a:t>#</a:t>
            </a:r>
            <a:fld id="{C43228C6-149F-4258-8305-F12858584983}" type="slidenum">
              <a:rPr lang="en-GB" smtClean="0"/>
              <a:pPr>
                <a:defRPr/>
              </a:pPr>
              <a:t>15</a:t>
            </a:fld>
            <a:endParaRPr lang="en-GB" dirty="0"/>
          </a:p>
        </p:txBody>
      </p:sp>
      <p:pic>
        <p:nvPicPr>
          <p:cNvPr id="16" name="Picture 15" descr="AstraZeneca_diagram_v2.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787148" y="980727"/>
            <a:ext cx="4356851" cy="4049163"/>
          </a:xfrm>
          <a:prstGeom prst="rect">
            <a:avLst/>
          </a:prstGeom>
        </p:spPr>
      </p:pic>
      <p:sp>
        <p:nvSpPr>
          <p:cNvPr id="15" name="Date Placeholder 3"/>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custDataLst>
      <p:tags r:id="rId1"/>
    </p:custDataLst>
    <p:extLst>
      <p:ext uri="{BB962C8B-B14F-4D97-AF65-F5344CB8AC3E}">
        <p14:creationId xmlns:p14="http://schemas.microsoft.com/office/powerpoint/2010/main" xmlns="" val="4084006698"/>
      </p:ext>
    </p:extLst>
  </p:cSld>
  <p:clrMapOvr>
    <a:masterClrMapping/>
  </p:clrMapOvr>
  <mc:AlternateContent xmlns:mc="http://schemas.openxmlformats.org/markup-compatibility/2006">
    <mc:Choice xmlns:p14="http://schemas.microsoft.com/office/powerpoint/2010/main" xmlns="" Requires="p14">
      <p:transition spd="slow" p14:dur="2000" advTm="150297"/>
    </mc:Choice>
    <mc:Fallback>
      <p:transition spd="slow" advTm="150297"/>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Context-based Disambiguation</a:t>
            </a:r>
            <a:endParaRPr lang="en-US" dirty="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
        <p:nvSpPr>
          <p:cNvPr id="2" name="Slide Number Placeholder 1"/>
          <p:cNvSpPr>
            <a:spLocks noGrp="1"/>
          </p:cNvSpPr>
          <p:nvPr>
            <p:ph type="sldNum" sz="quarter" idx="11"/>
          </p:nvPr>
        </p:nvSpPr>
        <p:spPr/>
        <p:txBody>
          <a:bodyPr/>
          <a:lstStyle/>
          <a:p>
            <a:pPr>
              <a:defRPr/>
            </a:pPr>
            <a:r>
              <a:rPr lang="en-GB" dirty="0" smtClean="0"/>
              <a:t>#</a:t>
            </a:r>
            <a:fld id="{C43228C6-149F-4258-8305-F12858584983}" type="slidenum">
              <a:rPr lang="en-GB" smtClean="0"/>
              <a:pPr>
                <a:defRPr/>
              </a:pPr>
              <a:t>16</a:t>
            </a:fld>
            <a:endParaRPr lang="en-GB" dirty="0"/>
          </a:p>
        </p:txBody>
      </p:sp>
      <p:sp>
        <p:nvSpPr>
          <p:cNvPr id="7" name="Date Placeholder 3"/>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560" y="980728"/>
            <a:ext cx="7907859" cy="5525377"/>
          </a:xfrm>
          <a:prstGeom prst="rect">
            <a:avLst/>
          </a:prstGeom>
        </p:spPr>
      </p:pic>
    </p:spTree>
    <p:extLst>
      <p:ext uri="{BB962C8B-B14F-4D97-AF65-F5344CB8AC3E}">
        <p14:creationId xmlns:p14="http://schemas.microsoft.com/office/powerpoint/2010/main" xmlns="" val="1324491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me1_page1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1" y="691200"/>
            <a:ext cx="4575937" cy="5913120"/>
          </a:xfrm>
          <a:prstGeom prst="rect">
            <a:avLst/>
          </a:prstGeom>
        </p:spPr>
      </p:pic>
      <p:sp>
        <p:nvSpPr>
          <p:cNvPr id="6" name="Title 5"/>
          <p:cNvSpPr>
            <a:spLocks noGrp="1"/>
          </p:cNvSpPr>
          <p:nvPr>
            <p:ph type="title"/>
          </p:nvPr>
        </p:nvSpPr>
        <p:spPr/>
        <p:txBody>
          <a:bodyPr/>
          <a:lstStyle/>
          <a:p>
            <a:r>
              <a:rPr lang="en-US" dirty="0" smtClean="0"/>
              <a:t>Ontotext and LMI</a:t>
            </a:r>
            <a:endParaRPr lang="en-US" dirty="0"/>
          </a:p>
        </p:txBody>
      </p:sp>
      <p:sp>
        <p:nvSpPr>
          <p:cNvPr id="7" name="Footer Placeholder 6"/>
          <p:cNvSpPr>
            <a:spLocks noGrp="1"/>
          </p:cNvSpPr>
          <p:nvPr>
            <p:ph type="ftr" sz="quarter" idx="10"/>
          </p:nvPr>
        </p:nvSpPr>
        <p:spPr/>
        <p:txBody>
          <a:bodyPr/>
          <a:lstStyle/>
          <a:p>
            <a:r>
              <a:rPr lang="en-US" smtClean="0"/>
              <a:t>Semantic Technology in Publishing &amp; Finance</a:t>
            </a:r>
            <a:endParaRPr lang="en-GB" dirty="0"/>
          </a:p>
        </p:txBody>
      </p:sp>
      <p:sp>
        <p:nvSpPr>
          <p:cNvPr id="10" name="TextBox 9"/>
          <p:cNvSpPr txBox="1"/>
          <p:nvPr/>
        </p:nvSpPr>
        <p:spPr>
          <a:xfrm>
            <a:off x="467545" y="908720"/>
            <a:ext cx="4104455" cy="1446550"/>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Profile</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Established</a:t>
            </a:r>
            <a:r>
              <a:rPr lang="en-US" dirty="0" smtClean="0">
                <a:solidFill>
                  <a:schemeClr val="tx1"/>
                </a:solidFill>
                <a:latin typeface="Calibri" panose="020F0502020204030204" pitchFamily="34" charset="0"/>
              </a:rPr>
              <a:t> </a:t>
            </a:r>
            <a:r>
              <a:rPr lang="en-US" dirty="0">
                <a:solidFill>
                  <a:schemeClr val="tx1"/>
                </a:solidFill>
                <a:latin typeface="Calibri" panose="020F0502020204030204" pitchFamily="34" charset="0"/>
              </a:rPr>
              <a:t>in 1961 </a:t>
            </a:r>
            <a:r>
              <a:rPr lang="en-US" dirty="0" smtClean="0">
                <a:solidFill>
                  <a:schemeClr val="tx1"/>
                </a:solidFill>
                <a:latin typeface="Calibri" panose="020F0502020204030204" pitchFamily="34" charset="0"/>
              </a:rPr>
              <a:t>to </a:t>
            </a:r>
            <a:r>
              <a:rPr lang="en-US" dirty="0">
                <a:solidFill>
                  <a:schemeClr val="tx1"/>
                </a:solidFill>
                <a:latin typeface="Calibri" panose="020F0502020204030204" pitchFamily="34" charset="0"/>
              </a:rPr>
              <a:t>enable </a:t>
            </a:r>
            <a:r>
              <a:rPr lang="en-US" dirty="0" smtClean="0">
                <a:solidFill>
                  <a:schemeClr val="tx1"/>
                </a:solidFill>
                <a:latin typeface="Calibri" panose="020F0502020204030204" pitchFamily="34" charset="0"/>
              </a:rPr>
              <a:t>federal agencies </a:t>
            </a:r>
            <a:endParaRPr lang="en-US" dirty="0">
              <a:solidFill>
                <a:schemeClr val="tx1"/>
              </a:solidFill>
              <a:latin typeface="Calibri" panose="020F0502020204030204" pitchFamily="34" charset="0"/>
            </a:endParaRPr>
          </a:p>
          <a:p>
            <a:pPr marL="285750" indent="-285750">
              <a:buFont typeface="Arial" panose="020B0604020202020204" pitchFamily="34" charset="0"/>
              <a:buChar char="•"/>
            </a:pPr>
            <a:r>
              <a:rPr lang="en-US" dirty="0">
                <a:solidFill>
                  <a:schemeClr val="tx1"/>
                </a:solidFill>
                <a:latin typeface="Calibri" panose="020F0502020204030204" pitchFamily="34" charset="0"/>
              </a:rPr>
              <a:t>Specializes in </a:t>
            </a:r>
            <a:r>
              <a:rPr lang="en-US" dirty="0" smtClean="0">
                <a:solidFill>
                  <a:schemeClr val="tx1"/>
                </a:solidFill>
                <a:latin typeface="Calibri" panose="020F0502020204030204" pitchFamily="34" charset="0"/>
              </a:rPr>
              <a:t>logistics</a:t>
            </a:r>
            <a:r>
              <a:rPr lang="en-US" dirty="0">
                <a:solidFill>
                  <a:schemeClr val="tx1"/>
                </a:solidFill>
                <a:latin typeface="Calibri" panose="020F0502020204030204" pitchFamily="34" charset="0"/>
              </a:rPr>
              <a:t>, </a:t>
            </a:r>
            <a:r>
              <a:rPr lang="en-US" dirty="0" smtClean="0">
                <a:solidFill>
                  <a:schemeClr val="tx1"/>
                </a:solidFill>
                <a:latin typeface="Calibri" panose="020F0502020204030204" pitchFamily="34" charset="0"/>
              </a:rPr>
              <a:t>financial, infrastructure &amp; information management</a:t>
            </a:r>
            <a:endParaRPr lang="en-US" dirty="0">
              <a:solidFill>
                <a:schemeClr val="tx1"/>
              </a:solidFill>
              <a:latin typeface="Calibri" panose="020F0502020204030204" pitchFamily="34" charset="0"/>
            </a:endParaRPr>
          </a:p>
        </p:txBody>
      </p:sp>
      <p:sp>
        <p:nvSpPr>
          <p:cNvPr id="13" name="TextBox 12"/>
          <p:cNvSpPr txBox="1"/>
          <p:nvPr/>
        </p:nvSpPr>
        <p:spPr>
          <a:xfrm>
            <a:off x="407067" y="2420888"/>
            <a:ext cx="4164933" cy="1692771"/>
          </a:xfrm>
          <a:prstGeom prst="rect">
            <a:avLst/>
          </a:prstGeom>
          <a:noFill/>
        </p:spPr>
        <p:txBody>
          <a:bodyPr wrap="square" rtlCol="0">
            <a:spAutoFit/>
          </a:bodyPr>
          <a:lstStyle/>
          <a:p>
            <a:r>
              <a:rPr lang="en-US" sz="2400" b="1" i="1" dirty="0" smtClean="0">
                <a:solidFill>
                  <a:srgbClr val="003663"/>
                </a:solidFill>
                <a:latin typeface="Calibri" panose="020F0502020204030204" pitchFamily="34" charset="0"/>
                <a:cs typeface="Leelawadee UI" panose="020B0502040204020203" pitchFamily="34" charset="-34"/>
              </a:rPr>
              <a:t>Goals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Unlock large collections of complex documents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Improve analyst productivity</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Create an application they can sell to US Federal agencies</a:t>
            </a:r>
          </a:p>
        </p:txBody>
      </p:sp>
      <p:sp>
        <p:nvSpPr>
          <p:cNvPr id="14" name="TextBox 13"/>
          <p:cNvSpPr txBox="1"/>
          <p:nvPr/>
        </p:nvSpPr>
        <p:spPr>
          <a:xfrm>
            <a:off x="454869" y="4134559"/>
            <a:ext cx="4045123" cy="2246769"/>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Challenges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Analysts taking hours to find, download and search documents, using inaccurate keyword searches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Needed a knowledge base to search quickly and guide the analysts – highly relevant searches</a:t>
            </a:r>
          </a:p>
          <a:p>
            <a:endParaRPr lang="en-US" dirty="0">
              <a:latin typeface="Calibri" panose="020F0502020204030204" pitchFamily="34" charset="0"/>
              <a:cs typeface="Leelawadee UI" panose="020B0502040204020203" pitchFamily="34" charset="-34"/>
            </a:endParaRPr>
          </a:p>
        </p:txBody>
      </p:sp>
      <p:pic>
        <p:nvPicPr>
          <p:cNvPr id="38" name="Picture 6" descr="LMI"/>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3839" r="5013" b="5723"/>
          <a:stretch/>
        </p:blipFill>
        <p:spPr bwMode="auto">
          <a:xfrm>
            <a:off x="6735249" y="5670592"/>
            <a:ext cx="2157231" cy="854752"/>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TextBox 14"/>
          <p:cNvSpPr txBox="1"/>
          <p:nvPr/>
        </p:nvSpPr>
        <p:spPr>
          <a:xfrm>
            <a:off x="4860032" y="3717032"/>
            <a:ext cx="4209609" cy="181588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Extracts knowledge from collection of documents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Uses GraphDB to intuitively search and filter</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Knowledge base used to suggest searches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Hyper speed performance</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Huge savings in analyst time</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Accurate results</a:t>
            </a:r>
            <a:endParaRPr lang="en-US" dirty="0">
              <a:solidFill>
                <a:schemeClr val="tx1"/>
              </a:solidFill>
              <a:latin typeface="Calibri" panose="020F0502020204030204" pitchFamily="34" charset="0"/>
              <a:cs typeface="Leelawadee UI" panose="020B0502040204020203" pitchFamily="34" charset="-34"/>
            </a:endParaRPr>
          </a:p>
        </p:txBody>
      </p:sp>
      <p:sp>
        <p:nvSpPr>
          <p:cNvPr id="2" name="Slide Number Placeholder 1"/>
          <p:cNvSpPr>
            <a:spLocks noGrp="1"/>
          </p:cNvSpPr>
          <p:nvPr>
            <p:ph type="sldNum" sz="quarter" idx="11"/>
          </p:nvPr>
        </p:nvSpPr>
        <p:spPr/>
        <p:txBody>
          <a:bodyPr/>
          <a:lstStyle/>
          <a:p>
            <a:pPr>
              <a:defRPr/>
            </a:pPr>
            <a:r>
              <a:rPr lang="en-GB" dirty="0" smtClean="0"/>
              <a:t>#</a:t>
            </a:r>
            <a:fld id="{C43228C6-149F-4258-8305-F12858584983}" type="slidenum">
              <a:rPr lang="en-GB" smtClean="0"/>
              <a:pPr>
                <a:defRPr/>
              </a:pPr>
              <a:t>17</a:t>
            </a:fld>
            <a:endParaRPr lang="en-GB" dirty="0"/>
          </a:p>
        </p:txBody>
      </p:sp>
      <p:pic>
        <p:nvPicPr>
          <p:cNvPr id="4" name="Picture 3" descr="Compliance Screen Shot_Sharper.jp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60032" y="789729"/>
            <a:ext cx="4062895" cy="2683895"/>
          </a:xfrm>
          <a:prstGeom prst="rect">
            <a:avLst/>
          </a:prstGeom>
        </p:spPr>
      </p:pic>
      <p:sp>
        <p:nvSpPr>
          <p:cNvPr id="16" name="Date Placeholder 3"/>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grpSp>
        <p:nvGrpSpPr>
          <p:cNvPr id="9" name="Group 8"/>
          <p:cNvGrpSpPr/>
          <p:nvPr/>
        </p:nvGrpSpPr>
        <p:grpSpPr>
          <a:xfrm rot="20150745">
            <a:off x="2468782" y="2202113"/>
            <a:ext cx="3672408" cy="1768364"/>
            <a:chOff x="6330484" y="157972"/>
            <a:chExt cx="3672408" cy="1768364"/>
          </a:xfrm>
        </p:grpSpPr>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611519" y="157972"/>
              <a:ext cx="1064711" cy="1064711"/>
            </a:xfrm>
            <a:prstGeom prst="rect">
              <a:avLst/>
            </a:prstGeom>
          </p:spPr>
        </p:pic>
        <p:sp>
          <p:nvSpPr>
            <p:cNvPr id="17" name="TextBox 16"/>
            <p:cNvSpPr txBox="1"/>
            <p:nvPr/>
          </p:nvSpPr>
          <p:spPr>
            <a:xfrm>
              <a:off x="6330484" y="1280005"/>
              <a:ext cx="3672408" cy="646331"/>
            </a:xfrm>
            <a:prstGeom prst="rect">
              <a:avLst/>
            </a:prstGeom>
            <a:solidFill>
              <a:srgbClr val="FFFFFF"/>
            </a:solidFill>
          </p:spPr>
          <p:txBody>
            <a:bodyPr wrap="square" rtlCol="0">
              <a:spAutoFit/>
            </a:bodyPr>
            <a:lstStyle/>
            <a:p>
              <a:pPr algn="ctr"/>
              <a:r>
                <a:rPr lang="en-US" sz="1800" b="1" dirty="0" smtClean="0">
                  <a:solidFill>
                    <a:srgbClr val="FF0000"/>
                  </a:solidFill>
                  <a:latin typeface="Calibri" panose="020F0502020204030204" pitchFamily="34" charset="0"/>
                  <a:cs typeface="Leelawadee UI" panose="020B0502040204020203" pitchFamily="34" charset="-34"/>
                </a:rPr>
                <a:t>In Apr’14 </a:t>
              </a:r>
              <a:r>
                <a:rPr lang="en-US" sz="1800" b="1" dirty="0" err="1" smtClean="0">
                  <a:solidFill>
                    <a:srgbClr val="FF0000"/>
                  </a:solidFill>
                  <a:latin typeface="Calibri" panose="020F0502020204030204" pitchFamily="34" charset="0"/>
                  <a:cs typeface="Leelawadee UI" panose="020B0502040204020203" pitchFamily="34" charset="-34"/>
                </a:rPr>
                <a:t>OpenPolicy</a:t>
              </a:r>
              <a:r>
                <a:rPr lang="en-US" sz="1800" b="1" dirty="0" smtClean="0">
                  <a:solidFill>
                    <a:srgbClr val="FF0000"/>
                  </a:solidFill>
                  <a:latin typeface="Calibri" panose="020F0502020204030204" pitchFamily="34" charset="0"/>
                  <a:cs typeface="Leelawadee UI" panose="020B0502040204020203" pitchFamily="34" charset="-34"/>
                </a:rPr>
                <a:t> won the Innovation Award of WP and NVTC</a:t>
              </a:r>
              <a:endParaRPr lang="en-US" sz="1800" b="1" dirty="0">
                <a:solidFill>
                  <a:srgbClr val="FF0000"/>
                </a:solidFill>
                <a:latin typeface="Calibri" panose="020F0502020204030204" pitchFamily="34" charset="0"/>
                <a:cs typeface="Leelawadee UI" panose="020B0502040204020203" pitchFamily="34" charset="-34"/>
              </a:endParaRPr>
            </a:p>
          </p:txBody>
        </p:sp>
      </p:grpSp>
    </p:spTree>
    <p:extLst>
      <p:ext uri="{BB962C8B-B14F-4D97-AF65-F5344CB8AC3E}">
        <p14:creationId xmlns:p14="http://schemas.microsoft.com/office/powerpoint/2010/main" xmlns="" val="21015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5"/>
          <p:cNvSpPr>
            <a:spLocks noGrp="1"/>
          </p:cNvSpPr>
          <p:nvPr>
            <p:ph type="title"/>
          </p:nvPr>
        </p:nvSpPr>
        <p:spPr/>
        <p:txBody>
          <a:bodyPr/>
          <a:lstStyle/>
          <a:p>
            <a:r>
              <a:rPr lang="en-US" dirty="0" smtClean="0"/>
              <a:t>Some of our clients</a:t>
            </a:r>
          </a:p>
        </p:txBody>
      </p:sp>
      <p:sp>
        <p:nvSpPr>
          <p:cNvPr id="44052" name="AutoShape 23" descr="data:image/jpeg;base64,/9j/4AAQSkZJRgABAQAAAQABAAD/2wCEAAkGBhAGEBUUBxAWFBQVFh8XGRcQGRoZFBgbGBkXGBoVFxgXHCgeGBkjGhoeHzMmLycpLTI4FR4yNTAqNyctLCkBCQoKBQUFDQUFDSkYEhgpKSkpKSkpKSkpKSkpKSkpKSkpKSkpKSkpKSkpKSkpKSkpKSkpKSkpKSkpKSkpKSkpKf/AABEIAPAAoAMBIgACEQEDEQH/xAAcAAEBAAMBAAMAAAAAAAAAAAAACAUGBwQBAgP/xABQEAABAwIBBQgKDgoBBQEAAAABAAIDBBEFBgcSITEIEyI1QVFysxZVYXF0gZGTstIXIzJCRFJUc4OSobHE0RQVGDRTYoKiwdOUJTNko8Ik/8QAFAEBAAAAAAAAAAAAAAAAAAAAAP/EABQRAQAAAAAAAAAAAAAAAAAAAAD/2gAMAwEAAhEDEQA/AO4oiICIiAiIgIiICIiAiIgIiICIiAiIgIiICIiAiIgIiICIiAiIgIiICIiAiIgIiICIiAiIgIiICIiAiIgIiICIiAiIgIiICIiAiIg0DPpxHP0o+tYpbVS59OI6jpR9axTTgOCy5RVMVPRDhyvDRfYOdx7gFye8g3zM7my7MJTPirT+ixHYdW+v+IP5Ry98DnXTM7uccZCQMpsEDRUSN4OjbRgjGrS0fjHY0WtqJ5LHdqGjp8jKEMi4MNPFrPLZouXHncdvjUj5T5Qy5VVctTW+6kdcC9w1vvWDuAavtQY2WV07i6UlznG5LjcknWSSdpJX0REBERAREQEREBERBSW53ka/Cnhm0VDwe/oxnx6iF9d0XLveFRiwOlUtGvk9rldceS3jX57nDiyfwt3VQpuj+LIPC29VMgnNERAVSZi+I4OlJ1r1LaqXMXxHT9KTrXoGfTiOo6UfWsXO9zhgoqqqoqJB/wBljWNJ55C4m3eDP7guiZ9OI6jpR9axeDc+Yf8AomEl/wDGne/6ujHbvcA+UoPVn3xk4ThD2xkgzyNhuOY3e4HuFrSPGpfXd90xUuZHQxj3LnSuPfYIgPseVwhAREQEREBERAREQEREFGbnDiyfwt3VQr1Z/wDCp8Xw6FuGQSTOFS1xbCxz3Ab3KLkNBNrkC/dC8u5w4sn8Ld1UK2nOXl0c39KyeOATacwi0S7Qtdj3aV9E/Ft40Ey9hGJ9rqvzEvqp2EYn2uq/MS+quo/tMSdrW+eP+tP2mJO1rfPH/Wg5d2EYn2uq/MS+qqRzNYfLheDwR18T4nh0hLJWlrheR5F2u1jUbrR490y0n23DCByltRc+Qwi/lXVskMqI8saRlTRMexjy4BsltIaLi0+5JG0INaz6cR1HSj61i+MxTgcEgtyPkv515Xzn04jqOlH1rFgtzjigqaCeEm7optK3M2Rotb+pj0GP3S9KXxUUg2NfKw994jI9Arg6p3P3hJxLCHOZcmCVsthza2HxAPJ8SmJAREQEREBERARF03c91BixYtDrB0D7jnILSEHMkVjZd1ZoMMq3s2tgf6JCjlBRu5xaW4XNcbapxHd9qhGrxj7F8bo/iyDwtvVTL2bn1hZhF3cszyP7R94Xj3R/FkHhbeqmQTmiIgKpcxfEdP0pOtepaVS5i+I6fpSda9Az6cR1HSj61i5LmEyjGDYnvU5s2pZvev47eEzy6x411rPpxHUdKPrWKXYpXQODoXFrmkEOabEEawQRrBBQWnjWFsxumlgn9zKxzD/ULXUY4jQSYVM+KsboyRuLHDmLTY99Vpm8yzjy4omTMsJBwZWarteNur4p2jvrmO6AyCdpDEMOZdpGjOG7QRYMl7otwTzWb4g4iiIgIiICIiAugZjJd6xmLV7pjx/bf/C5+t8zI8dQd5/olBQOcziet8Hf9ykJV7nM4nrfmHfcpCQVFmJjDMEhI98+Q/8AscP8LE7o/iyDwtvVTLZc0FH+hYLSj4zC/wCu4u/yvxzuZF1GXNHHDhZYHMnEh3wkDRDJG6rA67uH2oJURdS/Z4xT+JB9Y+qn7PGKfxIPrH1UHLVUuYviOn6UnWvXMItzriT777NA3xuN/sXac3uS78jcPjpap7XuYXnSZfROk9zht18qDC59OI6jpR9axS0qlz6cR1HSj61ilpBsmQeXM+QdTv1GNNjhoyRk2D2817GxHIbG1yqowXG6TLSl3yhc2WGRui5rtouNbHt5D3FGazWSuV9XkbNvuDyaJIs5rtcbxyB7eW3lCDb86GaGXJBzp8Ia6SkNzzuh/lfylvM7y855sqZyNz4UGU7RHi9qWY6i2U3hffVwXnn5jbby7V5ssMxNDlJ7dgDxTSO4XBGlA+/8oPB741bdRQTei3XH8z2L4BcupTMz41N7Z/aOF9i02aF1O4tnaWuG0OBBHfB2IPoiIgLfcx7C7GodEbGvJ+qVh8EzcYplAR+g0UuibcORu9sseUOfbSHeuuzZr8zMuR1QKrFKhpkDC0RxC7RpWuS87fEPGg3LOXxPW+Dv+5SEqtzo5TUVBh9TDW1EYkkhc1seld5JFraI18oU8ZHZv6rLnT/VD4dKO12yv0X2PvgLG45EHtwzO5i2DwshoqgNjjaGtGg02A2C5C9Ps3Y18pH1G/kvXVZhMWo43Pk3izGlxtIb2aCTbg7dS5wg3z2bsa+Uj6jfyT2bsa+Uj6jfyWhog3z2bsa+Uj6jfyXes1mUE+VGFxVGKODpHueCQLDgvc0ah3ApJVS5i+I6fpSda9Az6cR1HSj61ilpWjlFk/BlRTup8VaXRPsSAS08EhwNxr1EArnkuZHAQTeZ7e5vzdXlF0E4oqL9hHAflD/Ps/JfvBmEwWpF6eSVwBtdkrSL82oIJtWYwDK+uyXJ/UtVJEDrLWm7CTYXLHXaTYAXtfUu9y5gcGgF5nzNHO6QAeUtXn9hHAflD/Ps/JBpWG7orEaUWroYZvE5h+wnWs03dHxVerEcKBFuSUO19F0Q+9Z2PMZgUxtFPITzNmaT9gWhZ6cjKDIgUseCRkOk03SOe5znEN0Ay1zYDhO2DkHMg2X2csGO3CT5uFfR+6Go6A/9JwnyvZF6DHLhqIOv4hukaycEUFJFHzF7nPI9EFaZjmdPFsfuKmsexpN9CD2tusWtwLOI7hJWpogLJ5N5Qz5LVMdRhrrPYdnvXDlY7naRqWMRBaGTePw5UUsdRQm7JG3tytOxzD3QbjxKZM7GRByKr3CAe0TXkiPIBfhR/wBJI8RaszmOy9GTNUaavdaCpcLEngsk2B2vYHCzT3m8y7dnDyLZlxRPhfYSN4cT/ivGz+k7D30Ehov1qaZ9G9zKhpa9ji1zTtDmmxB7oIX5ICrDM9hcuEYNTMrG6LiHSW5bSPc9t+7okLh+Z3IDsyrNOtbemgIdJcanuN9GL7LnuC3KqcpKyOtBNK4ODXOYS3YHMJa5vfDgQe8UGkZ9OI6jpR9axS0qlz6cR1HSj61ilpAXf9zXMXUtW3kErT3eEwj/AOVwBdy3Mvw/6D8Qg2zP1NvWCyC/upIx37PDtXkUwqlN0M8MwlocdtQwDunRefuB8imtAXec1mSVBjGDskyt3uQOlfvRnfomNjSG72wl2puk1zrD4y4Mvs+QyW0yTYWF+Qcw7iCjHZuslGmxdFq/8p/+xfBze5Jt2vi/5T/9inJEFS+wZgfyV3npfXWPrc1uTGGv0K1rY32vovqJA6x2GxeuiYVJvsERJveNpv32hTVn5m37GX676MTG97UTb7UHSvY8yT+NF/yX/wCxe7Dc1uTdQ4foLI5DyNE7n3/pLypjXyDo62/Yg9eMzxVVTM+hZoROle5jRqDWFxLWgclm2HiVJ5mcvuy+k3qsP/6KcBrr7Xs2Nk7+qx7o7oUwLM5IZUzZHVcdTRay02c06g9h90wnkuOXk1IOrboDIIgjEMNZqPBqA3bfUGS25R7095vdtxvCcKlxyeOCgbpSSODWgc55TzADWTzAqxqWppsrKQOZaWCoj2O1gtcNbSOfkWh5A5s4c2klXV4pK1zW3ET3bWQgaRc87NM7DYe8/msA+MpMTgzK4MyDDSDUPBay+10htvk57jb+iFksxzzJgkBebkvlJJ2k76/WVPuX+WUmXFa+eUFrPcxsJ9ywbL8mkdp76oHMXxHT9KTrXoGfTiOo6UfWsUtKpc+nEdR0o+tYpaQF3Lcy/D/oPxC4au5bmX4f9B+IQZrdH8WQeFt6qZTmqM3R/FkHhbeqmU5oCIiAiIgtTAP3SD5lnoNUzZ7XB2NVGidgYD3OACqZwD90g+ZZ6DVL+eTjys6TOqjQaWiIgIiIO97mvE5aiGrhleTHE6NzGn3pk33TtzA6ANue55V7d0ZistHRQRU7tFk0h0wNrgwAgX5rm/iCxO5l+H/QfiF690r+70fzr/Rag4EqlzF8R0/Sk616lpVLmL4jp+lJ1r0DPpxHUdKPrWKWlVmeaglxLB546CJ8ry6OzImlzzaRhNmtBJsNam7sIxPtdV+Yl9VBhF3Lcy/D/oPxC5R2EYn2uq/MS+quybnfBKrBv079aU0sOlvOjv8AG5mlbf76OkBe1x5Qg9u6P4sg8Lb1UynNUvn+wmoxjDom4ZBJM5tS1xbC1z3Ab3KL2aCbXI8q4H2EYn2uq/MS+qgwiLN9hGJ9rqvzEvqp2EYn2uq/MS+qgwiLN9hGJ9rqvzEvqp2EYn2uq/MS+qgrnAP3SD5lnoNUv55OPKzpM6qNVFgkZipYBICCImAg6iCGC4I51OOdjJWvxDGaqSioqiRjnNs+OGRzDaKManNbY6xbxIObos32EYn2uq/MS+qnYRifa6r8xL6qDCIs32EYn2uq/MS+qnYRifa6r8xL6qDq+5l+H/QfiF690r+70fzj/RavRuesm6nBIqt+KQyQmR8bWtmY5jjvYkJcA4Ake2W2chXu3QGCT4zQwfqyGSZ7KjW2FjnuDTG+7rNBIFwB4wgmxVLmL4jp+lJ1r1OvYRifa6r8xL6qpHMzQS4bg8EdfE+J4dJdkrS14vI8i7XAEXGtBu6IiAiIgIiICIiAiIgIiICIiAiIgIiICIiAiIgIiICIiAiIgIiICIiAiIgIiICIiAiIgIiICIiAiIgIiICIiAiIgIiICIiAiIgI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44053" name="AutoShape 25" descr="data:image/jpeg;base64,/9j/4AAQSkZJRgABAQAAAQABAAD/2wCEAAkGBhAGEBUUBxAWFBQVFh8XGRcQGRoZFBgbGBkXGBoVFxgXHCgeGBkjGhoeHzMmLycpLTI4FR4yNTAqNyctLCkBCQoKBQUFDQUFDSkYEhgpKSkpKSkpKSkpKSkpKSkpKSkpKSkpKSkpKSkpKSkpKSkpKSkpKSkpKSkpKSkpKSkpKf/AABEIAPAAoAMBIgACEQEDEQH/xAAcAAEBAAMBAAMAAAAAAAAAAAAACAUGBwQBAgP/xABQEAABAwIBBQgKDgoBBQEAAAABAAIDBBEFBgcSITEIEyI1QVFysxZVYXF0gZGTstIXIzJCRFJUc4OSobHE0RQVGDRTYoKiwdOUJTNko8Ik/8QAFAEBAAAAAAAAAAAAAAAAAAAAAP/EABQRAQAAAAAAAAAAAAAAAAAAAAD/2gAMAwEAAhEDEQA/AO4oiICIiAiIgIiICIiAiIgIiICIiAiIgIiICIiAiIgIiICIiAiIgIiICIiAiIgIiICIiAiIgIiICIiAiIgIiICIiAiIgIiICIiAiIg0DPpxHP0o+tYpbVS59OI6jpR9axTTgOCy5RVMVPRDhyvDRfYOdx7gFye8g3zM7my7MJTPirT+ixHYdW+v+IP5Ry98DnXTM7uccZCQMpsEDRUSN4OjbRgjGrS0fjHY0WtqJ5LHdqGjp8jKEMi4MNPFrPLZouXHncdvjUj5T5Qy5VVctTW+6kdcC9w1vvWDuAavtQY2WV07i6UlznG5LjcknWSSdpJX0REBERAREQEREBERBSW53ka/Cnhm0VDwe/oxnx6iF9d0XLveFRiwOlUtGvk9rldceS3jX57nDiyfwt3VQpuj+LIPC29VMgnNERAVSZi+I4OlJ1r1LaqXMXxHT9KTrXoGfTiOo6UfWsXO9zhgoqqqoqJB/wBljWNJ55C4m3eDP7guiZ9OI6jpR9axeDc+Yf8AomEl/wDGne/6ujHbvcA+UoPVn3xk4ThD2xkgzyNhuOY3e4HuFrSPGpfXd90xUuZHQxj3LnSuPfYIgPseVwhAREQEREBERAREQEREFGbnDiyfwt3VQr1Z/wDCp8Xw6FuGQSTOFS1xbCxz3Ab3KLkNBNrkC/dC8u5w4sn8Ld1UK2nOXl0c39KyeOATacwi0S7Qtdj3aV9E/Ft40Ey9hGJ9rqvzEvqp2EYn2uq/MS+quo/tMSdrW+eP+tP2mJO1rfPH/Wg5d2EYn2uq/MS+qqRzNYfLheDwR18T4nh0hLJWlrheR5F2u1jUbrR490y0n23DCByltRc+Qwi/lXVskMqI8saRlTRMexjy4BsltIaLi0+5JG0INaz6cR1HSj61i+MxTgcEgtyPkv515Xzn04jqOlH1rFgtzjigqaCeEm7optK3M2Rotb+pj0GP3S9KXxUUg2NfKw994jI9Arg6p3P3hJxLCHOZcmCVsthza2HxAPJ8SmJAREQEREBERARF03c91BixYtDrB0D7jnILSEHMkVjZd1ZoMMq3s2tgf6JCjlBRu5xaW4XNcbapxHd9qhGrxj7F8bo/iyDwtvVTL2bn1hZhF3cszyP7R94Xj3R/FkHhbeqmQTmiIgKpcxfEdP0pOtepaVS5i+I6fpSda9Az6cR1HSj61i5LmEyjGDYnvU5s2pZvev47eEzy6x411rPpxHUdKPrWKXYpXQODoXFrmkEOabEEawQRrBBQWnjWFsxumlgn9zKxzD/ULXUY4jQSYVM+KsboyRuLHDmLTY99Vpm8yzjy4omTMsJBwZWarteNur4p2jvrmO6AyCdpDEMOZdpGjOG7QRYMl7otwTzWb4g4iiIgIiICIiAugZjJd6xmLV7pjx/bf/C5+t8zI8dQd5/olBQOcziet8Hf9ykJV7nM4nrfmHfcpCQVFmJjDMEhI98+Q/8AscP8LE7o/iyDwtvVTLZc0FH+hYLSj4zC/wCu4u/yvxzuZF1GXNHHDhZYHMnEh3wkDRDJG6rA67uH2oJURdS/Z4xT+JB9Y+qn7PGKfxIPrH1UHLVUuYviOn6UnWvXMItzriT777NA3xuN/sXac3uS78jcPjpap7XuYXnSZfROk9zht18qDC59OI6jpR9axS0qlz6cR1HSj61ilpBsmQeXM+QdTv1GNNjhoyRk2D2817GxHIbG1yqowXG6TLSl3yhc2WGRui5rtouNbHt5D3FGazWSuV9XkbNvuDyaJIs5rtcbxyB7eW3lCDb86GaGXJBzp8Ia6SkNzzuh/lfylvM7y855sqZyNz4UGU7RHi9qWY6i2U3hffVwXnn5jbby7V5ssMxNDlJ7dgDxTSO4XBGlA+/8oPB741bdRQTei3XH8z2L4BcupTMz41N7Z/aOF9i02aF1O4tnaWuG0OBBHfB2IPoiIgLfcx7C7GodEbGvJ+qVh8EzcYplAR+g0UuibcORu9sseUOfbSHeuuzZr8zMuR1QKrFKhpkDC0RxC7RpWuS87fEPGg3LOXxPW+Dv+5SEqtzo5TUVBh9TDW1EYkkhc1seld5JFraI18oU8ZHZv6rLnT/VD4dKO12yv0X2PvgLG45EHtwzO5i2DwshoqgNjjaGtGg02A2C5C9Ps3Y18pH1G/kvXVZhMWo43Pk3izGlxtIb2aCTbg7dS5wg3z2bsa+Uj6jfyT2bsa+Uj6jfyWhog3z2bsa+Uj6jfyXes1mUE+VGFxVGKODpHueCQLDgvc0ah3ApJVS5i+I6fpSda9Az6cR1HSj61ilpWjlFk/BlRTup8VaXRPsSAS08EhwNxr1EArnkuZHAQTeZ7e5vzdXlF0E4oqL9hHAflD/Ps/JfvBmEwWpF6eSVwBtdkrSL82oIJtWYwDK+uyXJ/UtVJEDrLWm7CTYXLHXaTYAXtfUu9y5gcGgF5nzNHO6QAeUtXn9hHAflD/Ps/JBpWG7orEaUWroYZvE5h+wnWs03dHxVerEcKBFuSUO19F0Q+9Z2PMZgUxtFPITzNmaT9gWhZ6cjKDIgUseCRkOk03SOe5znEN0Ay1zYDhO2DkHMg2X2csGO3CT5uFfR+6Go6A/9JwnyvZF6DHLhqIOv4hukaycEUFJFHzF7nPI9EFaZjmdPFsfuKmsexpN9CD2tusWtwLOI7hJWpogLJ5N5Qz5LVMdRhrrPYdnvXDlY7naRqWMRBaGTePw5UUsdRQm7JG3tytOxzD3QbjxKZM7GRByKr3CAe0TXkiPIBfhR/wBJI8RaszmOy9GTNUaavdaCpcLEngsk2B2vYHCzT3m8y7dnDyLZlxRPhfYSN4cT/ivGz+k7D30Ehov1qaZ9G9zKhpa9ji1zTtDmmxB7oIX5ICrDM9hcuEYNTMrG6LiHSW5bSPc9t+7okLh+Z3IDsyrNOtbemgIdJcanuN9GL7LnuC3KqcpKyOtBNK4ODXOYS3YHMJa5vfDgQe8UGkZ9OI6jpR9axS0qlz6cR1HSj61ilpAXf9zXMXUtW3kErT3eEwj/AOVwBdy3Mvw/6D8Qg2zP1NvWCyC/upIx37PDtXkUwqlN0M8MwlocdtQwDunRefuB8imtAXec1mSVBjGDskyt3uQOlfvRnfomNjSG72wl2puk1zrD4y4Mvs+QyW0yTYWF+Qcw7iCjHZuslGmxdFq/8p/+xfBze5Jt2vi/5T/9inJEFS+wZgfyV3npfXWPrc1uTGGv0K1rY32vovqJA6x2GxeuiYVJvsERJveNpv32hTVn5m37GX676MTG97UTb7UHSvY8yT+NF/yX/wCxe7Dc1uTdQ4foLI5DyNE7n3/pLypjXyDo62/Yg9eMzxVVTM+hZoROle5jRqDWFxLWgclm2HiVJ5mcvuy+k3qsP/6KcBrr7Xs2Nk7+qx7o7oUwLM5IZUzZHVcdTRay02c06g9h90wnkuOXk1IOrboDIIgjEMNZqPBqA3bfUGS25R7095vdtxvCcKlxyeOCgbpSSODWgc55TzADWTzAqxqWppsrKQOZaWCoj2O1gtcNbSOfkWh5A5s4c2klXV4pK1zW3ET3bWQgaRc87NM7DYe8/msA+MpMTgzK4MyDDSDUPBay+10htvk57jb+iFksxzzJgkBebkvlJJ2k76/WVPuX+WUmXFa+eUFrPcxsJ9ywbL8mkdp76oHMXxHT9KTrXoGfTiOo6UfWsUtKpc+nEdR0o+tYpaQF3Lcy/D/oPxC4au5bmX4f9B+IQZrdH8WQeFt6qZTmqM3R/FkHhbeqmU5oCIiAiIgtTAP3SD5lnoNUzZ7XB2NVGidgYD3OACqZwD90g+ZZ6DVL+eTjys6TOqjQaWiIgIiIO97mvE5aiGrhleTHE6NzGn3pk33TtzA6ANue55V7d0ZistHRQRU7tFk0h0wNrgwAgX5rm/iCxO5l+H/QfiF690r+70fzr/Rag4EqlzF8R0/Sk616lpVLmL4jp+lJ1r0DPpxHUdKPrWKWlVmeaglxLB546CJ8ry6OzImlzzaRhNmtBJsNam7sIxPtdV+Yl9VBhF3Lcy/D/oPxC5R2EYn2uq/MS+quybnfBKrBv079aU0sOlvOjv8AG5mlbf76OkBe1x5Qg9u6P4sg8Lb1UynNUvn+wmoxjDom4ZBJM5tS1xbC1z3Ab3KL2aCbXI8q4H2EYn2uq/MS+qgwiLN9hGJ9rqvzEvqp2EYn2uq/MS+qgwiLN9hGJ9rqvzEvqp2EYn2uq/MS+qgrnAP3SD5lnoNUv55OPKzpM6qNVFgkZipYBICCImAg6iCGC4I51OOdjJWvxDGaqSioqiRjnNs+OGRzDaKManNbY6xbxIObos32EYn2uq/MS+qnYRifa6r8xL6qDCIs32EYn2uq/MS+qnYRifa6r8xL6qDq+5l+H/QfiF690r+70fzj/RavRuesm6nBIqt+KQyQmR8bWtmY5jjvYkJcA4Ake2W2chXu3QGCT4zQwfqyGSZ7KjW2FjnuDTG+7rNBIFwB4wgmxVLmL4jp+lJ1r1OvYRifa6r8xL6qpHMzQS4bg8EdfE+J4dJdkrS14vI8i7XAEXGtBu6IiAiIgIiICIiAiIgIiICIiAiIgIiICIiAiIgIiICIiAiIgIiICIiAiIgIiICIiAiIgIiICIiAiIgIiICIiAiIgIiICIiAiIgI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44054" name="AutoShape 27" descr="data:image/jpeg;base64,/9j/4AAQSkZJRgABAQAAAQABAAD/2wCEAAkGBhAGEBUUBxAWFBQVFh8XGRcQGRoZFBgbGBkXGBoVFxgXHCgeGBkjGhoeHzMmLycpLTI4FR4yNTAqNyctLCkBCQoKBQUFDQUFDSkYEhgpKSkpKSkpKSkpKSkpKSkpKSkpKSkpKSkpKSkpKSkpKSkpKSkpKSkpKSkpKSkpKSkpKf/AABEIAPAAoAMBIgACEQEDEQH/xAAcAAEBAAMBAAMAAAAAAAAAAAAACAUGBwQBAgP/xABQEAABAwIBBQgKDgoBBQEAAAABAAIDBBEFBgcSITEIEyI1QVFysxZVYXF0gZGTstIXIzJCRFJUc4OSobHE0RQVGDRTYoKiwdOUJTNko8Ik/8QAFAEBAAAAAAAAAAAAAAAAAAAAAP/EABQRAQAAAAAAAAAAAAAAAAAAAAD/2gAMAwEAAhEDEQA/AO4oiICIiAiIgIiICIiAiIgIiICIiAiIgIiICIiAiIgIiICIiAiIgIiICIiAiIgIiICIiAiIgIiICIiAiIgIiICIiAiIgIiICIiAiIg0DPpxHP0o+tYpbVS59OI6jpR9axTTgOCy5RVMVPRDhyvDRfYOdx7gFye8g3zM7my7MJTPirT+ixHYdW+v+IP5Ry98DnXTM7uccZCQMpsEDRUSN4OjbRgjGrS0fjHY0WtqJ5LHdqGjp8jKEMi4MNPFrPLZouXHncdvjUj5T5Qy5VVctTW+6kdcC9w1vvWDuAavtQY2WV07i6UlznG5LjcknWSSdpJX0REBERAREQEREBERBSW53ka/Cnhm0VDwe/oxnx6iF9d0XLveFRiwOlUtGvk9rldceS3jX57nDiyfwt3VQpuj+LIPC29VMgnNERAVSZi+I4OlJ1r1LaqXMXxHT9KTrXoGfTiOo6UfWsXO9zhgoqqqoqJB/wBljWNJ55C4m3eDP7guiZ9OI6jpR9axeDc+Yf8AomEl/wDGne/6ujHbvcA+UoPVn3xk4ThD2xkgzyNhuOY3e4HuFrSPGpfXd90xUuZHQxj3LnSuPfYIgPseVwhAREQEREBERAREQEREFGbnDiyfwt3VQr1Z/wDCp8Xw6FuGQSTOFS1xbCxz3Ab3KLkNBNrkC/dC8u5w4sn8Ld1UK2nOXl0c39KyeOATacwi0S7Qtdj3aV9E/Ft40Ey9hGJ9rqvzEvqp2EYn2uq/MS+quo/tMSdrW+eP+tP2mJO1rfPH/Wg5d2EYn2uq/MS+qqRzNYfLheDwR18T4nh0hLJWlrheR5F2u1jUbrR490y0n23DCByltRc+Qwi/lXVskMqI8saRlTRMexjy4BsltIaLi0+5JG0INaz6cR1HSj61i+MxTgcEgtyPkv515Xzn04jqOlH1rFgtzjigqaCeEm7optK3M2Rotb+pj0GP3S9KXxUUg2NfKw994jI9Arg6p3P3hJxLCHOZcmCVsthza2HxAPJ8SmJAREQEREBERARF03c91BixYtDrB0D7jnILSEHMkVjZd1ZoMMq3s2tgf6JCjlBRu5xaW4XNcbapxHd9qhGrxj7F8bo/iyDwtvVTL2bn1hZhF3cszyP7R94Xj3R/FkHhbeqmQTmiIgKpcxfEdP0pOtepaVS5i+I6fpSda9Az6cR1HSj61i5LmEyjGDYnvU5s2pZvev47eEzy6x411rPpxHUdKPrWKXYpXQODoXFrmkEOabEEawQRrBBQWnjWFsxumlgn9zKxzD/ULXUY4jQSYVM+KsboyRuLHDmLTY99Vpm8yzjy4omTMsJBwZWarteNur4p2jvrmO6AyCdpDEMOZdpGjOG7QRYMl7otwTzWb4g4iiIgIiICIiAugZjJd6xmLV7pjx/bf/C5+t8zI8dQd5/olBQOcziet8Hf9ykJV7nM4nrfmHfcpCQVFmJjDMEhI98+Q/8AscP8LE7o/iyDwtvVTLZc0FH+hYLSj4zC/wCu4u/yvxzuZF1GXNHHDhZYHMnEh3wkDRDJG6rA67uH2oJURdS/Z4xT+JB9Y+qn7PGKfxIPrH1UHLVUuYviOn6UnWvXMItzriT777NA3xuN/sXac3uS78jcPjpap7XuYXnSZfROk9zht18qDC59OI6jpR9axS0qlz6cR1HSj61ilpBsmQeXM+QdTv1GNNjhoyRk2D2817GxHIbG1yqowXG6TLSl3yhc2WGRui5rtouNbHt5D3FGazWSuV9XkbNvuDyaJIs5rtcbxyB7eW3lCDb86GaGXJBzp8Ia6SkNzzuh/lfylvM7y855sqZyNz4UGU7RHi9qWY6i2U3hffVwXnn5jbby7V5ssMxNDlJ7dgDxTSO4XBGlA+/8oPB741bdRQTei3XH8z2L4BcupTMz41N7Z/aOF9i02aF1O4tnaWuG0OBBHfB2IPoiIgLfcx7C7GodEbGvJ+qVh8EzcYplAR+g0UuibcORu9sseUOfbSHeuuzZr8zMuR1QKrFKhpkDC0RxC7RpWuS87fEPGg3LOXxPW+Dv+5SEqtzo5TUVBh9TDW1EYkkhc1seld5JFraI18oU8ZHZv6rLnT/VD4dKO12yv0X2PvgLG45EHtwzO5i2DwshoqgNjjaGtGg02A2C5C9Ps3Y18pH1G/kvXVZhMWo43Pk3izGlxtIb2aCTbg7dS5wg3z2bsa+Uj6jfyT2bsa+Uj6jfyWhog3z2bsa+Uj6jfyXes1mUE+VGFxVGKODpHueCQLDgvc0ah3ApJVS5i+I6fpSda9Az6cR1HSj61ilpWjlFk/BlRTup8VaXRPsSAS08EhwNxr1EArnkuZHAQTeZ7e5vzdXlF0E4oqL9hHAflD/Ps/JfvBmEwWpF6eSVwBtdkrSL82oIJtWYwDK+uyXJ/UtVJEDrLWm7CTYXLHXaTYAXtfUu9y5gcGgF5nzNHO6QAeUtXn9hHAflD/Ps/JBpWG7orEaUWroYZvE5h+wnWs03dHxVerEcKBFuSUO19F0Q+9Z2PMZgUxtFPITzNmaT9gWhZ6cjKDIgUseCRkOk03SOe5znEN0Ay1zYDhO2DkHMg2X2csGO3CT5uFfR+6Go6A/9JwnyvZF6DHLhqIOv4hukaycEUFJFHzF7nPI9EFaZjmdPFsfuKmsexpN9CD2tusWtwLOI7hJWpogLJ5N5Qz5LVMdRhrrPYdnvXDlY7naRqWMRBaGTePw5UUsdRQm7JG3tytOxzD3QbjxKZM7GRByKr3CAe0TXkiPIBfhR/wBJI8RaszmOy9GTNUaavdaCpcLEngsk2B2vYHCzT3m8y7dnDyLZlxRPhfYSN4cT/ivGz+k7D30Ehov1qaZ9G9zKhpa9ji1zTtDmmxB7oIX5ICrDM9hcuEYNTMrG6LiHSW5bSPc9t+7okLh+Z3IDsyrNOtbemgIdJcanuN9GL7LnuC3KqcpKyOtBNK4ODXOYS3YHMJa5vfDgQe8UGkZ9OI6jpR9axS0qlz6cR1HSj61ilpAXf9zXMXUtW3kErT3eEwj/AOVwBdy3Mvw/6D8Qg2zP1NvWCyC/upIx37PDtXkUwqlN0M8MwlocdtQwDunRefuB8imtAXec1mSVBjGDskyt3uQOlfvRnfomNjSG72wl2puk1zrD4y4Mvs+QyW0yTYWF+Qcw7iCjHZuslGmxdFq/8p/+xfBze5Jt2vi/5T/9inJEFS+wZgfyV3npfXWPrc1uTGGv0K1rY32vovqJA6x2GxeuiYVJvsERJveNpv32hTVn5m37GX676MTG97UTb7UHSvY8yT+NF/yX/wCxe7Dc1uTdQ4foLI5DyNE7n3/pLypjXyDo62/Yg9eMzxVVTM+hZoROle5jRqDWFxLWgclm2HiVJ5mcvuy+k3qsP/6KcBrr7Xs2Nk7+qx7o7oUwLM5IZUzZHVcdTRay02c06g9h90wnkuOXk1IOrboDIIgjEMNZqPBqA3bfUGS25R7095vdtxvCcKlxyeOCgbpSSODWgc55TzADWTzAqxqWppsrKQOZaWCoj2O1gtcNbSOfkWh5A5s4c2klXV4pK1zW3ET3bWQgaRc87NM7DYe8/msA+MpMTgzK4MyDDSDUPBay+10htvk57jb+iFksxzzJgkBebkvlJJ2k76/WVPuX+WUmXFa+eUFrPcxsJ9ywbL8mkdp76oHMXxHT9KTrXoGfTiOo6UfWsUtKpc+nEdR0o+tYpaQF3Lcy/D/oPxC4au5bmX4f9B+IQZrdH8WQeFt6qZTmqM3R/FkHhbeqmU5oCIiAiIgtTAP3SD5lnoNUzZ7XB2NVGidgYD3OACqZwD90g+ZZ6DVL+eTjys6TOqjQaWiIgIiIO97mvE5aiGrhleTHE6NzGn3pk33TtzA6ANue55V7d0ZistHRQRU7tFk0h0wNrgwAgX5rm/iCxO5l+H/QfiF690r+70fzr/Rag4EqlzF8R0/Sk616lpVLmL4jp+lJ1r0DPpxHUdKPrWKWlVmeaglxLB546CJ8ry6OzImlzzaRhNmtBJsNam7sIxPtdV+Yl9VBhF3Lcy/D/oPxC5R2EYn2uq/MS+quybnfBKrBv079aU0sOlvOjv8AG5mlbf76OkBe1x5Qg9u6P4sg8Lb1UynNUvn+wmoxjDom4ZBJM5tS1xbC1z3Ab3KL2aCbXI8q4H2EYn2uq/MS+qgwiLN9hGJ9rqvzEvqp2EYn2uq/MS+qgwiLN9hGJ9rqvzEvqp2EYn2uq/MS+qgrnAP3SD5lnoNUv55OPKzpM6qNVFgkZipYBICCImAg6iCGC4I51OOdjJWvxDGaqSioqiRjnNs+OGRzDaKManNbY6xbxIObos32EYn2uq/MS+qnYRifa6r8xL6qDCIs32EYn2uq/MS+qnYRifa6r8xL6qDq+5l+H/QfiF690r+70fzj/RavRuesm6nBIqt+KQyQmR8bWtmY5jjvYkJcA4Ake2W2chXu3QGCT4zQwfqyGSZ7KjW2FjnuDTG+7rNBIFwB4wgmxVLmL4jp+lJ1r1OvYRifa6r8xL6qpHMzQS4bg8EdfE+J4dJdkrS14vI8i7XAEXGtBu6IiAiIgIiICIiAiIgIiICIiAiIgIiICIiAiIgIiICIiAiIgIiICIiAiIgIiICIiAiIgIiICIiAiIgIiICIiAiIgIiICIiAiIgIiIP/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 name="Slide Number Placeholder 1"/>
          <p:cNvSpPr>
            <a:spLocks noGrp="1"/>
          </p:cNvSpPr>
          <p:nvPr>
            <p:ph type="sldNum" sz="quarter" idx="11"/>
          </p:nvPr>
        </p:nvSpPr>
        <p:spPr>
          <a:xfrm>
            <a:off x="8028384" y="6597352"/>
            <a:ext cx="792088" cy="266634"/>
          </a:xfrm>
        </p:spPr>
        <p:txBody>
          <a:bodyPr/>
          <a:lstStyle/>
          <a:p>
            <a:pPr algn="r">
              <a:defRPr/>
            </a:pPr>
            <a:r>
              <a:rPr lang="en-GB" dirty="0" smtClean="0"/>
              <a:t>#</a:t>
            </a:r>
            <a:fld id="{C43228C6-149F-4258-8305-F12858584983}" type="slidenum">
              <a:rPr lang="en-GB" smtClean="0"/>
              <a:pPr algn="r">
                <a:defRPr/>
              </a:pPr>
              <a:t>18</a:t>
            </a:fld>
            <a:endParaRPr lang="en-GB" dirty="0"/>
          </a:p>
        </p:txBody>
      </p:sp>
      <p:pic>
        <p:nvPicPr>
          <p:cNvPr id="50" name="Picture 5"/>
          <p:cNvPicPr>
            <a:picLocks noChangeAspect="1" noChangeArrowheads="1"/>
          </p:cNvPicPr>
          <p:nvPr/>
        </p:nvPicPr>
        <p:blipFill>
          <a:blip r:embed="rId2" cstate="print"/>
          <a:srcRect/>
          <a:stretch>
            <a:fillRect/>
          </a:stretch>
        </p:blipFill>
        <p:spPr bwMode="auto">
          <a:xfrm>
            <a:off x="395536" y="1427658"/>
            <a:ext cx="1373660" cy="805408"/>
          </a:xfrm>
          <a:prstGeom prst="rect">
            <a:avLst/>
          </a:prstGeom>
          <a:noFill/>
          <a:ln w="9525">
            <a:noFill/>
            <a:miter lim="800000"/>
            <a:headEnd/>
            <a:tailEnd/>
          </a:ln>
        </p:spPr>
      </p:pic>
      <p:pic>
        <p:nvPicPr>
          <p:cNvPr id="51" name="Picture 8"/>
          <p:cNvPicPr>
            <a:picLocks noChangeAspect="1" noChangeArrowheads="1"/>
          </p:cNvPicPr>
          <p:nvPr/>
        </p:nvPicPr>
        <p:blipFill>
          <a:blip r:embed="rId3" cstate="print"/>
          <a:srcRect/>
          <a:stretch>
            <a:fillRect/>
          </a:stretch>
        </p:blipFill>
        <p:spPr bwMode="auto">
          <a:xfrm>
            <a:off x="6329487" y="2564904"/>
            <a:ext cx="2562993" cy="649331"/>
          </a:xfrm>
          <a:prstGeom prst="rect">
            <a:avLst/>
          </a:prstGeom>
          <a:noFill/>
          <a:ln w="9525">
            <a:noFill/>
            <a:miter lim="800000"/>
            <a:headEnd/>
            <a:tailEnd/>
          </a:ln>
        </p:spPr>
      </p:pic>
      <p:pic>
        <p:nvPicPr>
          <p:cNvPr id="52" name="Picture 23" descr="https://www.ontotext.com/sites/default/files/pictures/ndp_0.jpg"/>
          <p:cNvPicPr>
            <a:picLocks noChangeAspect="1" noChangeArrowheads="1"/>
          </p:cNvPicPr>
          <p:nvPr/>
        </p:nvPicPr>
        <p:blipFill>
          <a:blip r:embed="rId4" cstate="print"/>
          <a:srcRect/>
          <a:stretch>
            <a:fillRect/>
          </a:stretch>
        </p:blipFill>
        <p:spPr bwMode="auto">
          <a:xfrm>
            <a:off x="395536" y="2517199"/>
            <a:ext cx="2395514" cy="681261"/>
          </a:xfrm>
          <a:prstGeom prst="rect">
            <a:avLst/>
          </a:prstGeom>
          <a:noFill/>
          <a:ln w="9525">
            <a:noFill/>
            <a:miter lim="800000"/>
            <a:headEnd/>
            <a:tailEnd/>
          </a:ln>
        </p:spPr>
      </p:pic>
      <p:pic>
        <p:nvPicPr>
          <p:cNvPr id="53" name="Picture 27" descr="https://www.ontotext.com/sites/default/files/pictures/euromoney.jpg"/>
          <p:cNvPicPr>
            <a:picLocks noChangeAspect="1" noChangeArrowheads="1"/>
          </p:cNvPicPr>
          <p:nvPr/>
        </p:nvPicPr>
        <p:blipFill>
          <a:blip r:embed="rId5" cstate="print"/>
          <a:srcRect t="17059" b="22745"/>
          <a:stretch>
            <a:fillRect/>
          </a:stretch>
        </p:blipFill>
        <p:spPr bwMode="auto">
          <a:xfrm>
            <a:off x="3444354" y="1575296"/>
            <a:ext cx="1991742" cy="609779"/>
          </a:xfrm>
          <a:prstGeom prst="rect">
            <a:avLst/>
          </a:prstGeom>
          <a:noFill/>
          <a:ln w="9525">
            <a:noFill/>
            <a:miter lim="800000"/>
            <a:headEnd/>
            <a:tailEnd/>
          </a:ln>
        </p:spPr>
      </p:pic>
      <p:pic>
        <p:nvPicPr>
          <p:cNvPr id="54" name="Picture 29" descr="https://encrypted-tbn0.gstatic.com/images?q=tbn:ANd9GcSO6viTl6lGnZ9eu1rYP0XJSVwdxvgkgxMC-yJliWfiTzAGoQkdCOlkeEw"/>
          <p:cNvPicPr>
            <a:picLocks noChangeAspect="1" noChangeArrowheads="1"/>
          </p:cNvPicPr>
          <p:nvPr/>
        </p:nvPicPr>
        <p:blipFill>
          <a:blip r:embed="rId6" cstate="print"/>
          <a:srcRect/>
          <a:stretch>
            <a:fillRect/>
          </a:stretch>
        </p:blipFill>
        <p:spPr bwMode="auto">
          <a:xfrm>
            <a:off x="2627784" y="3417180"/>
            <a:ext cx="1800200" cy="610104"/>
          </a:xfrm>
          <a:prstGeom prst="rect">
            <a:avLst/>
          </a:prstGeom>
          <a:noFill/>
          <a:ln w="9525">
            <a:noFill/>
            <a:miter lim="800000"/>
            <a:headEnd/>
            <a:tailEnd/>
          </a:ln>
        </p:spPr>
      </p:pic>
      <p:pic>
        <p:nvPicPr>
          <p:cNvPr id="55" name="Picture 35" descr="https://www.ontotext.com/sites/default/files/pictures/ParliamentICT-200.jpg"/>
          <p:cNvPicPr>
            <a:picLocks noChangeAspect="1" noChangeArrowheads="1"/>
          </p:cNvPicPr>
          <p:nvPr/>
        </p:nvPicPr>
        <p:blipFill>
          <a:blip r:embed="rId7" cstate="print"/>
          <a:srcRect/>
          <a:stretch>
            <a:fillRect/>
          </a:stretch>
        </p:blipFill>
        <p:spPr bwMode="auto">
          <a:xfrm>
            <a:off x="395536" y="6004818"/>
            <a:ext cx="3092995" cy="448518"/>
          </a:xfrm>
          <a:prstGeom prst="rect">
            <a:avLst/>
          </a:prstGeom>
          <a:noFill/>
          <a:ln w="9525">
            <a:noFill/>
            <a:miter lim="800000"/>
            <a:headEnd/>
            <a:tailEnd/>
          </a:ln>
        </p:spPr>
      </p:pic>
      <p:pic>
        <p:nvPicPr>
          <p:cNvPr id="56" name="Picture 41" descr="https://www.ontotext.com/sites/default/files/pictures/BritishMuseum.png"/>
          <p:cNvPicPr>
            <a:picLocks noChangeAspect="1" noChangeArrowheads="1"/>
          </p:cNvPicPr>
          <p:nvPr/>
        </p:nvPicPr>
        <p:blipFill>
          <a:blip r:embed="rId8" cstate="print"/>
          <a:srcRect/>
          <a:stretch>
            <a:fillRect/>
          </a:stretch>
        </p:blipFill>
        <p:spPr bwMode="auto">
          <a:xfrm>
            <a:off x="467544" y="4437112"/>
            <a:ext cx="1298132" cy="649066"/>
          </a:xfrm>
          <a:prstGeom prst="rect">
            <a:avLst/>
          </a:prstGeom>
          <a:noFill/>
          <a:ln w="9525">
            <a:noFill/>
            <a:miter lim="800000"/>
            <a:headEnd/>
            <a:tailEnd/>
          </a:ln>
        </p:spPr>
      </p:pic>
      <p:pic>
        <p:nvPicPr>
          <p:cNvPr id="57" name="Picture 43" descr="FAO"/>
          <p:cNvPicPr>
            <a:picLocks noChangeAspect="1" noChangeArrowheads="1"/>
          </p:cNvPicPr>
          <p:nvPr/>
        </p:nvPicPr>
        <p:blipFill>
          <a:blip r:embed="rId9" cstate="print"/>
          <a:srcRect/>
          <a:stretch>
            <a:fillRect/>
          </a:stretch>
        </p:blipFill>
        <p:spPr bwMode="auto">
          <a:xfrm>
            <a:off x="7671693" y="5229200"/>
            <a:ext cx="1220787" cy="1219200"/>
          </a:xfrm>
          <a:prstGeom prst="rect">
            <a:avLst/>
          </a:prstGeom>
          <a:noFill/>
          <a:ln w="9525">
            <a:noFill/>
            <a:miter lim="800000"/>
            <a:headEnd/>
            <a:tailEnd/>
          </a:ln>
        </p:spPr>
      </p:pic>
      <p:pic>
        <p:nvPicPr>
          <p:cNvPr id="58" name="Picture 45" descr="https://www.ontotext.com/sites/default/files/pictures/kt.jpg"/>
          <p:cNvPicPr>
            <a:picLocks noChangeAspect="1" noChangeArrowheads="1"/>
          </p:cNvPicPr>
          <p:nvPr/>
        </p:nvPicPr>
        <p:blipFill>
          <a:blip r:embed="rId10" cstate="print"/>
          <a:srcRect/>
          <a:stretch>
            <a:fillRect/>
          </a:stretch>
        </p:blipFill>
        <p:spPr bwMode="auto">
          <a:xfrm>
            <a:off x="8194128" y="1575296"/>
            <a:ext cx="645072" cy="470917"/>
          </a:xfrm>
          <a:prstGeom prst="rect">
            <a:avLst/>
          </a:prstGeom>
          <a:noFill/>
          <a:ln w="9525">
            <a:noFill/>
            <a:miter lim="800000"/>
            <a:headEnd/>
            <a:tailEnd/>
          </a:ln>
        </p:spPr>
      </p:pic>
      <p:pic>
        <p:nvPicPr>
          <p:cNvPr id="59" name="Picture 51" descr="United States Department of Defense"/>
          <p:cNvPicPr>
            <a:picLocks noChangeAspect="1" noChangeArrowheads="1"/>
          </p:cNvPicPr>
          <p:nvPr/>
        </p:nvPicPr>
        <p:blipFill>
          <a:blip r:embed="rId11" cstate="print"/>
          <a:srcRect l="1939" t="9058" r="88242"/>
          <a:stretch>
            <a:fillRect/>
          </a:stretch>
        </p:blipFill>
        <p:spPr bwMode="auto">
          <a:xfrm>
            <a:off x="3923928" y="5241240"/>
            <a:ext cx="1368152" cy="1356111"/>
          </a:xfrm>
          <a:prstGeom prst="rect">
            <a:avLst/>
          </a:prstGeom>
          <a:noFill/>
          <a:ln w="9525">
            <a:noFill/>
            <a:miter lim="800000"/>
            <a:headEnd/>
            <a:tailEnd/>
          </a:ln>
        </p:spPr>
      </p:pic>
      <p:pic>
        <p:nvPicPr>
          <p:cNvPr id="60" name="Picture 53" descr="https://encrypted-tbn0.gstatic.com/images?q=tbn:ANd9GcQ9IA7VvTMLk25MbVE_Feys1usi97Di3HRexBrPYx0uP-EAx_gWjSIBAYA"/>
          <p:cNvPicPr>
            <a:picLocks noChangeAspect="1" noChangeArrowheads="1"/>
          </p:cNvPicPr>
          <p:nvPr/>
        </p:nvPicPr>
        <p:blipFill>
          <a:blip r:embed="rId12" cstate="print"/>
          <a:srcRect/>
          <a:stretch>
            <a:fillRect/>
          </a:stretch>
        </p:blipFill>
        <p:spPr bwMode="auto">
          <a:xfrm>
            <a:off x="395536" y="3429680"/>
            <a:ext cx="1810544" cy="669612"/>
          </a:xfrm>
          <a:prstGeom prst="rect">
            <a:avLst/>
          </a:prstGeom>
          <a:noFill/>
          <a:ln w="9525">
            <a:noFill/>
            <a:miter lim="800000"/>
            <a:headEnd/>
            <a:tailEnd/>
          </a:ln>
        </p:spPr>
      </p:pic>
      <p:pic>
        <p:nvPicPr>
          <p:cNvPr id="61" name="Picture 29" descr="C:\Users\naso\Desktop\getty.jpg"/>
          <p:cNvPicPr>
            <a:picLocks noChangeAspect="1" noChangeArrowheads="1"/>
          </p:cNvPicPr>
          <p:nvPr/>
        </p:nvPicPr>
        <p:blipFill>
          <a:blip r:embed="rId13" cstate="print"/>
          <a:srcRect t="20000" b="20000"/>
          <a:stretch>
            <a:fillRect/>
          </a:stretch>
        </p:blipFill>
        <p:spPr bwMode="auto">
          <a:xfrm>
            <a:off x="2565402" y="4414063"/>
            <a:ext cx="791800" cy="712620"/>
          </a:xfrm>
          <a:prstGeom prst="rect">
            <a:avLst/>
          </a:prstGeom>
          <a:noFill/>
          <a:ln w="9525">
            <a:noFill/>
            <a:miter lim="800000"/>
            <a:headEnd/>
            <a:tailEnd/>
          </a:ln>
        </p:spPr>
      </p:pic>
      <p:pic>
        <p:nvPicPr>
          <p:cNvPr id="62" name="Picture 30" descr="C:\Users\naso\Desktop\telecom-italia.jpg"/>
          <p:cNvPicPr>
            <a:picLocks noChangeAspect="1" noChangeArrowheads="1"/>
          </p:cNvPicPr>
          <p:nvPr/>
        </p:nvPicPr>
        <p:blipFill>
          <a:blip r:embed="rId14" cstate="print"/>
          <a:srcRect/>
          <a:stretch>
            <a:fillRect/>
          </a:stretch>
        </p:blipFill>
        <p:spPr bwMode="auto">
          <a:xfrm>
            <a:off x="5796136" y="1575296"/>
            <a:ext cx="2047702" cy="485585"/>
          </a:xfrm>
          <a:prstGeom prst="rect">
            <a:avLst/>
          </a:prstGeom>
          <a:noFill/>
          <a:ln w="9525">
            <a:noFill/>
            <a:miter lim="800000"/>
            <a:headEnd/>
            <a:tailEnd/>
          </a:ln>
        </p:spPr>
      </p:pic>
      <p:pic>
        <p:nvPicPr>
          <p:cNvPr id="64" name="Picture 32" descr="C:\Users\naso\Desktop\hhs.jpg"/>
          <p:cNvPicPr>
            <a:picLocks noChangeAspect="1" noChangeArrowheads="1"/>
          </p:cNvPicPr>
          <p:nvPr/>
        </p:nvPicPr>
        <p:blipFill>
          <a:blip r:embed="rId15" cstate="print"/>
          <a:srcRect/>
          <a:stretch>
            <a:fillRect/>
          </a:stretch>
        </p:blipFill>
        <p:spPr bwMode="auto">
          <a:xfrm>
            <a:off x="5746652" y="5229201"/>
            <a:ext cx="1417636" cy="1285874"/>
          </a:xfrm>
          <a:prstGeom prst="rect">
            <a:avLst/>
          </a:prstGeom>
          <a:noFill/>
          <a:ln w="9525">
            <a:noFill/>
            <a:miter lim="800000"/>
            <a:headEnd/>
            <a:tailEnd/>
          </a:ln>
        </p:spPr>
      </p:pic>
      <p:pic>
        <p:nvPicPr>
          <p:cNvPr id="65" name="Picture 14" descr="https://encrypted-tbn0.gstatic.com/images?q=tbn:ANd9GcTRbWNcJIbMSEaJNzUoEsn21ZSXcIZZ7VJjfF6VDOYL_pq2WLqXVQ"/>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511670" y="2371395"/>
            <a:ext cx="1852418" cy="926209"/>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65"/>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4413876" y="4384449"/>
            <a:ext cx="1060884" cy="726706"/>
          </a:xfrm>
          <a:prstGeom prst="rect">
            <a:avLst/>
          </a:prstGeom>
        </p:spPr>
      </p:pic>
      <p:pic>
        <p:nvPicPr>
          <p:cNvPr id="68" name="Picture 67"/>
          <p:cNvPicPr>
            <a:picLocks noChangeAspect="1"/>
          </p:cNvPicPr>
          <p:nvPr/>
        </p:nvPicPr>
        <p:blipFill rotWithShape="1">
          <a:blip r:embed="rId18" cstate="print">
            <a:extLst>
              <a:ext uri="{28A0092B-C50C-407E-A947-70E740481C1C}">
                <a14:useLocalDpi xmlns:a14="http://schemas.microsoft.com/office/drawing/2010/main" xmlns="" val="0"/>
              </a:ext>
            </a:extLst>
          </a:blip>
          <a:srcRect l="11368" t="19951" r="10142" b="23705"/>
          <a:stretch/>
        </p:blipFill>
        <p:spPr>
          <a:xfrm>
            <a:off x="6940597" y="4103044"/>
            <a:ext cx="1879875" cy="694108"/>
          </a:xfrm>
          <a:prstGeom prst="rect">
            <a:avLst/>
          </a:prstGeom>
        </p:spPr>
      </p:pic>
      <p:pic>
        <p:nvPicPr>
          <p:cNvPr id="69" name="Picture 68"/>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a:off x="4875256" y="3534579"/>
            <a:ext cx="1784976" cy="542493"/>
          </a:xfrm>
          <a:prstGeom prst="rect">
            <a:avLst/>
          </a:prstGeom>
        </p:spPr>
      </p:pic>
      <p:pic>
        <p:nvPicPr>
          <p:cNvPr id="70" name="Picture 39" descr="https://www.ontotext.com/sites/default/files/pictures/naturalresourcescanada.gif"/>
          <p:cNvPicPr>
            <a:picLocks noChangeAspect="1" noChangeArrowheads="1"/>
          </p:cNvPicPr>
          <p:nvPr/>
        </p:nvPicPr>
        <p:blipFill>
          <a:blip r:embed="rId20" cstate="print"/>
          <a:srcRect/>
          <a:stretch>
            <a:fillRect/>
          </a:stretch>
        </p:blipFill>
        <p:spPr bwMode="auto">
          <a:xfrm>
            <a:off x="1147192" y="5463747"/>
            <a:ext cx="2704728" cy="332661"/>
          </a:xfrm>
          <a:prstGeom prst="rect">
            <a:avLst/>
          </a:prstGeom>
          <a:noFill/>
          <a:ln w="9525">
            <a:noFill/>
            <a:miter lim="800000"/>
            <a:headEnd/>
            <a:tailEnd/>
          </a:ln>
        </p:spPr>
      </p:pic>
      <p:sp>
        <p:nvSpPr>
          <p:cNvPr id="6" name="TextBox 5"/>
          <p:cNvSpPr txBox="1"/>
          <p:nvPr/>
        </p:nvSpPr>
        <p:spPr>
          <a:xfrm>
            <a:off x="1979712" y="1340768"/>
            <a:ext cx="1233474" cy="1077218"/>
          </a:xfrm>
          <a:prstGeom prst="rect">
            <a:avLst/>
          </a:prstGeom>
          <a:noFill/>
          <a:ln>
            <a:solidFill>
              <a:schemeClr val="bg2"/>
            </a:solidFill>
          </a:ln>
        </p:spPr>
        <p:txBody>
          <a:bodyPr wrap="square" rtlCol="0">
            <a:spAutoFit/>
          </a:bodyPr>
          <a:lstStyle/>
          <a:p>
            <a:pPr algn="ctr"/>
            <a:r>
              <a:rPr lang="en-US" dirty="0" smtClean="0">
                <a:solidFill>
                  <a:schemeClr val="tx1">
                    <a:lumMod val="50000"/>
                    <a:lumOff val="50000"/>
                  </a:schemeClr>
                </a:solidFill>
                <a:latin typeface="Times New Roman" panose="02020603050405020304" pitchFamily="18" charset="0"/>
                <a:cs typeface="Times New Roman" panose="02020603050405020304" pitchFamily="18" charset="0"/>
              </a:rPr>
              <a:t>The most popular financial newspaper</a:t>
            </a:r>
            <a:endParaRPr lang="bg-BG"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9" name="Date Placeholder 4"/>
          <p:cNvSpPr>
            <a:spLocks noGrp="1"/>
          </p:cNvSpPr>
          <p:nvPr>
            <p:ph type="dt" sz="half" idx="10"/>
          </p:nvPr>
        </p:nvSpPr>
        <p:spPr>
          <a:xfrm>
            <a:off x="7072313" y="6597650"/>
            <a:ext cx="1071562" cy="244475"/>
          </a:xfrm>
        </p:spPr>
        <p:txBody>
          <a:bodyPr/>
          <a:lstStyle/>
          <a:p>
            <a:pPr>
              <a:defRPr/>
            </a:pPr>
            <a:r>
              <a:rPr lang="en-US" smtClean="0"/>
              <a:t>Oct 2014</a:t>
            </a:r>
            <a:endParaRPr lang="en-GB" dirty="0"/>
          </a:p>
        </p:txBody>
      </p:sp>
      <p:sp>
        <p:nvSpPr>
          <p:cNvPr id="32" name="Footer Placeholder 30"/>
          <p:cNvSpPr txBox="1">
            <a:spLocks/>
          </p:cNvSpPr>
          <p:nvPr/>
        </p:nvSpPr>
        <p:spPr>
          <a:xfrm>
            <a:off x="2267744" y="6592887"/>
            <a:ext cx="4787899" cy="276999"/>
          </a:xfrm>
          <a:prstGeom prst="rect">
            <a:avLst/>
          </a:prstGeo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3663"/>
                </a:solidFill>
                <a:effectLst/>
                <a:uLnTx/>
                <a:uFillTx/>
                <a:latin typeface="Tahoma" pitchFamily="34" charset="0"/>
                <a:ea typeface="+mn-ea"/>
                <a:cs typeface="+mn-cs"/>
              </a:rPr>
              <a:t>Semantic Technology in Publishing &amp; Finance</a:t>
            </a:r>
            <a:endParaRPr kumimoji="0" lang="en-GB" sz="1200" b="0" i="0" u="none" strike="noStrike" kern="1200" cap="none" spc="0" normalizeH="0" baseline="0" noProof="0" dirty="0">
              <a:ln>
                <a:noFill/>
              </a:ln>
              <a:solidFill>
                <a:srgbClr val="003663"/>
              </a:solidFill>
              <a:effectLst/>
              <a:uLnTx/>
              <a:uFillTx/>
              <a:latin typeface="Tahoma" pitchFamily="34" charset="0"/>
              <a:ea typeface="+mn-ea"/>
              <a:cs typeface="+mn-cs"/>
            </a:endParaRPr>
          </a:p>
        </p:txBody>
      </p:sp>
    </p:spTree>
    <p:extLst>
      <p:ext uri="{BB962C8B-B14F-4D97-AF65-F5344CB8AC3E}">
        <p14:creationId xmlns:p14="http://schemas.microsoft.com/office/powerpoint/2010/main" xmlns="" val="21799442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p:txBody>
          <a:bodyPr/>
          <a:lstStyle/>
          <a:p>
            <a:r>
              <a:rPr lang="en-US" dirty="0" smtClean="0"/>
              <a:t>Introduction </a:t>
            </a:r>
            <a:r>
              <a:rPr lang="en-US" dirty="0"/>
              <a:t>of </a:t>
            </a:r>
            <a:r>
              <a:rPr lang="en-US" dirty="0" smtClean="0"/>
              <a:t>Ontotext</a:t>
            </a:r>
          </a:p>
          <a:p>
            <a:r>
              <a:rPr lang="en-US" dirty="0" smtClean="0"/>
              <a:t>Clients, cases</a:t>
            </a:r>
          </a:p>
          <a:p>
            <a:r>
              <a:rPr lang="en-US" dirty="0" smtClean="0">
                <a:solidFill>
                  <a:srgbClr val="FF0000"/>
                </a:solidFill>
              </a:rPr>
              <a:t>Text Mining, Media and Publishing Solution</a:t>
            </a:r>
          </a:p>
          <a:p>
            <a:r>
              <a:rPr lang="en-US" dirty="0" err="1" smtClean="0"/>
              <a:t>SemTech</a:t>
            </a:r>
            <a:r>
              <a:rPr lang="en-US" dirty="0" smtClean="0"/>
              <a:t> applications in Finance</a:t>
            </a:r>
          </a:p>
          <a:p>
            <a:r>
              <a:rPr lang="en-US" dirty="0" smtClean="0"/>
              <a:t>Wrap-up</a:t>
            </a:r>
            <a:endParaRPr lang="en-US" dirty="0"/>
          </a:p>
          <a:p>
            <a:endParaRPr lang="en-US" sz="2400" dirty="0" smtClean="0"/>
          </a:p>
        </p:txBody>
      </p:sp>
      <p:sp>
        <p:nvSpPr>
          <p:cNvPr id="2" name="Title 1"/>
          <p:cNvSpPr>
            <a:spLocks noGrp="1"/>
          </p:cNvSpPr>
          <p:nvPr>
            <p:ph type="title"/>
          </p:nvPr>
        </p:nvSpPr>
        <p:spPr/>
        <p:txBody>
          <a:bodyPr/>
          <a:lstStyle/>
          <a:p>
            <a:r>
              <a:rPr lang="en-US" dirty="0" smtClean="0"/>
              <a:t>Outline</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19</a:t>
            </a:fld>
            <a:endParaRPr lang="en-GB" dirty="0"/>
          </a:p>
        </p:txBody>
      </p:sp>
      <p:sp>
        <p:nvSpPr>
          <p:cNvPr id="7"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019004966"/>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p:txBody>
          <a:bodyPr/>
          <a:lstStyle/>
          <a:p>
            <a:r>
              <a:rPr lang="en-US" dirty="0" smtClean="0">
                <a:solidFill>
                  <a:srgbClr val="FF0000"/>
                </a:solidFill>
              </a:rPr>
              <a:t>Introduction to Ontotext</a:t>
            </a:r>
          </a:p>
          <a:p>
            <a:r>
              <a:rPr lang="en-US" dirty="0" smtClean="0"/>
              <a:t>Clients, cases</a:t>
            </a:r>
          </a:p>
          <a:p>
            <a:r>
              <a:rPr lang="en-US" dirty="0" smtClean="0"/>
              <a:t>Text Mining, Media and Publishing Solution</a:t>
            </a:r>
          </a:p>
          <a:p>
            <a:r>
              <a:rPr lang="en-US" dirty="0" err="1" smtClean="0"/>
              <a:t>SemTech</a:t>
            </a:r>
            <a:r>
              <a:rPr lang="en-US" dirty="0" smtClean="0"/>
              <a:t> applications in Finance</a:t>
            </a:r>
          </a:p>
          <a:p>
            <a:r>
              <a:rPr lang="en-US" dirty="0" smtClean="0"/>
              <a:t>Wrap-up</a:t>
            </a:r>
            <a:endParaRPr lang="en-US" dirty="0"/>
          </a:p>
          <a:p>
            <a:endParaRPr lang="en-US" sz="2400" dirty="0" smtClean="0"/>
          </a:p>
        </p:txBody>
      </p:sp>
      <p:sp>
        <p:nvSpPr>
          <p:cNvPr id="2" name="Title 1"/>
          <p:cNvSpPr>
            <a:spLocks noGrp="1"/>
          </p:cNvSpPr>
          <p:nvPr>
            <p:ph type="title"/>
          </p:nvPr>
        </p:nvSpPr>
        <p:spPr/>
        <p:txBody>
          <a:bodyPr/>
          <a:lstStyle/>
          <a:p>
            <a:r>
              <a:rPr lang="en-US" dirty="0" smtClean="0"/>
              <a:t>Outline</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2</a:t>
            </a:fld>
            <a:endParaRPr lang="en-GB" dirty="0"/>
          </a:p>
        </p:txBody>
      </p:sp>
      <p:sp>
        <p:nvSpPr>
          <p:cNvPr id="7"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019004966"/>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Publishing and Media Solution</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20</a:t>
            </a:fld>
            <a:endParaRPr lang="en-GB" dirty="0"/>
          </a:p>
        </p:txBody>
      </p:sp>
      <p:sp>
        <p:nvSpPr>
          <p:cNvPr id="7"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pic>
        <p:nvPicPr>
          <p:cNvPr id="8" name="Picture 7" descr="slide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36" y="692696"/>
            <a:ext cx="8532440" cy="1722289"/>
          </a:xfrm>
          <a:prstGeom prst="rect">
            <a:avLst/>
          </a:prstGeom>
        </p:spPr>
      </p:pic>
      <p:pic>
        <p:nvPicPr>
          <p:cNvPr id="9" name="Picture 8" descr="diagram.piublishing.2.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528377" y="3032966"/>
            <a:ext cx="3239591" cy="3532547"/>
          </a:xfrm>
          <a:prstGeom prst="rect">
            <a:avLst/>
          </a:prstGeom>
        </p:spPr>
      </p:pic>
    </p:spTree>
    <p:extLst>
      <p:ext uri="{BB962C8B-B14F-4D97-AF65-F5344CB8AC3E}">
        <p14:creationId xmlns:p14="http://schemas.microsoft.com/office/powerpoint/2010/main" xmlns="" val="1455466800"/>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Dedicated solutions for media and publishing</a:t>
            </a:r>
            <a:endParaRPr lang="en-US" dirty="0"/>
          </a:p>
          <a:p>
            <a:r>
              <a:rPr lang="en-US" dirty="0" smtClean="0"/>
              <a:t>Based on the </a:t>
            </a:r>
            <a:r>
              <a:rPr lang="en-US" dirty="0" err="1" smtClean="0"/>
              <a:t>Ontotext</a:t>
            </a:r>
            <a:r>
              <a:rPr lang="en-US" dirty="0" smtClean="0"/>
              <a:t> Semantic Platform</a:t>
            </a:r>
          </a:p>
          <a:p>
            <a:r>
              <a:rPr lang="en-US" dirty="0" smtClean="0"/>
              <a:t>Mature implementation and continuous adaptation methodology</a:t>
            </a:r>
          </a:p>
          <a:p>
            <a:r>
              <a:rPr lang="en-US" dirty="0" smtClean="0"/>
              <a:t>Introducing advanced features to the authoring, editorial and publishing phases of content and data workflows </a:t>
            </a:r>
          </a:p>
          <a:p>
            <a:endParaRPr lang="en-US" dirty="0" smtClean="0"/>
          </a:p>
          <a:p>
            <a:endParaRPr lang="en-US" dirty="0" smtClean="0"/>
          </a:p>
          <a:p>
            <a:endParaRPr lang="en-US" dirty="0"/>
          </a:p>
        </p:txBody>
      </p:sp>
      <p:sp>
        <p:nvSpPr>
          <p:cNvPr id="3" name="Title 2"/>
          <p:cNvSpPr>
            <a:spLocks noGrp="1"/>
          </p:cNvSpPr>
          <p:nvPr>
            <p:ph type="title"/>
          </p:nvPr>
        </p:nvSpPr>
        <p:spPr/>
        <p:txBody>
          <a:bodyPr/>
          <a:lstStyle/>
          <a:p>
            <a:r>
              <a:rPr lang="en-US" dirty="0" smtClean="0"/>
              <a:t>Solution Features</a:t>
            </a:r>
            <a:endParaRPr lang="en-US" dirty="0"/>
          </a:p>
        </p:txBody>
      </p:sp>
      <p:sp>
        <p:nvSpPr>
          <p:cNvPr id="4" name="Footer Placeholder 3"/>
          <p:cNvSpPr>
            <a:spLocks noGrp="1"/>
          </p:cNvSpPr>
          <p:nvPr>
            <p:ph type="ftr" sz="quarter" idx="10"/>
          </p:nvPr>
        </p:nvSpPr>
        <p:spPr/>
        <p:txBody>
          <a:bodyPr/>
          <a:lstStyle/>
          <a:p>
            <a:pPr>
              <a:defRPr/>
            </a:pPr>
            <a:r>
              <a:rPr lang="en-US" smtClean="0"/>
              <a:t>Semantic Technology in Publishing &amp; Finance</a:t>
            </a:r>
            <a:endParaRPr lang="en-GB" dirty="0"/>
          </a:p>
        </p:txBody>
      </p:sp>
      <p:sp>
        <p:nvSpPr>
          <p:cNvPr id="5" name="Slide Number Placeholder 4"/>
          <p:cNvSpPr>
            <a:spLocks noGrp="1"/>
          </p:cNvSpPr>
          <p:nvPr>
            <p:ph type="sldNum" sz="quarter" idx="11"/>
          </p:nvPr>
        </p:nvSpPr>
        <p:spPr/>
        <p:txBody>
          <a:bodyPr/>
          <a:lstStyle/>
          <a:p>
            <a:pPr>
              <a:defRPr/>
            </a:pPr>
            <a:r>
              <a:rPr lang="en-GB" smtClean="0"/>
              <a:t>#</a:t>
            </a:r>
            <a:fld id="{C43228C6-149F-4258-8305-F12858584983}" type="slidenum">
              <a:rPr lang="en-GB" smtClean="0"/>
              <a:pPr>
                <a:defRPr/>
              </a:pPr>
              <a:t>21</a:t>
            </a:fld>
            <a:endParaRPr lang="en-GB" dirty="0"/>
          </a:p>
        </p:txBody>
      </p:sp>
      <p:sp>
        <p:nvSpPr>
          <p:cNvPr id="6" name="Date Placeholder 5"/>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2156551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mantic Annotation - the Process of Building it-4.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28881" y="692695"/>
            <a:ext cx="7018854" cy="6149430"/>
          </a:xfrm>
          <a:prstGeom prst="rect">
            <a:avLst/>
          </a:prstGeom>
        </p:spPr>
      </p:pic>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22</a:t>
            </a:fld>
            <a:endParaRPr lang="en-GB" dirty="0" smtClean="0"/>
          </a:p>
        </p:txBody>
      </p:sp>
      <p:sp>
        <p:nvSpPr>
          <p:cNvPr id="4" name="Rectangle 2"/>
          <p:cNvSpPr>
            <a:spLocks noGrp="1" noChangeArrowheads="1"/>
          </p:cNvSpPr>
          <p:nvPr>
            <p:ph type="title"/>
          </p:nvPr>
        </p:nvSpPr>
        <p:spPr>
          <a:xfrm>
            <a:off x="2987675" y="-31750"/>
            <a:ext cx="5976938" cy="723900"/>
          </a:xfrm>
        </p:spPr>
        <p:txBody>
          <a:bodyPr/>
          <a:lstStyle/>
          <a:p>
            <a:pPr eaLnBrk="1" hangingPunct="1"/>
            <a:r>
              <a:rPr lang="de-DE" dirty="0" smtClean="0"/>
              <a:t>Methodology</a:t>
            </a:r>
          </a:p>
        </p:txBody>
      </p:sp>
      <p:sp>
        <p:nvSpPr>
          <p:cNvPr id="5" name="Date Placeholder 4"/>
          <p:cNvSpPr>
            <a:spLocks noGrp="1"/>
          </p:cNvSpPr>
          <p:nvPr>
            <p:ph type="dt" sz="half" idx="12"/>
          </p:nvPr>
        </p:nvSpPr>
        <p:spPr/>
        <p:txBody>
          <a:bodyPr/>
          <a:lstStyle/>
          <a:p>
            <a:pPr>
              <a:defRPr/>
            </a:pPr>
            <a:r>
              <a:rPr lang="en-US" smtClean="0"/>
              <a:t>Oct 2014</a:t>
            </a:r>
            <a:endParaRPr lang="en-GB" dirty="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33982843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Architecture Overview</a:t>
            </a:r>
            <a:endParaRPr lang="en-US" dirty="0"/>
          </a:p>
        </p:txBody>
      </p:sp>
      <p:sp>
        <p:nvSpPr>
          <p:cNvPr id="4" name="Footer Placeholder 3"/>
          <p:cNvSpPr>
            <a:spLocks noGrp="1"/>
          </p:cNvSpPr>
          <p:nvPr>
            <p:ph type="ftr" sz="quarter" idx="10"/>
          </p:nvPr>
        </p:nvSpPr>
        <p:spPr/>
        <p:txBody>
          <a:bodyPr/>
          <a:lstStyle/>
          <a:p>
            <a:pPr>
              <a:defRPr/>
            </a:pPr>
            <a:r>
              <a:rPr lang="en-US" smtClean="0"/>
              <a:t>Semantic Technology in Publishing &amp; Finance</a:t>
            </a:r>
            <a:endParaRPr lang="en-GB" dirty="0"/>
          </a:p>
        </p:txBody>
      </p:sp>
      <p:sp>
        <p:nvSpPr>
          <p:cNvPr id="5" name="Slide Number Placeholder 4"/>
          <p:cNvSpPr>
            <a:spLocks noGrp="1"/>
          </p:cNvSpPr>
          <p:nvPr>
            <p:ph type="sldNum" sz="quarter" idx="11"/>
          </p:nvPr>
        </p:nvSpPr>
        <p:spPr/>
        <p:txBody>
          <a:bodyPr/>
          <a:lstStyle/>
          <a:p>
            <a:pPr>
              <a:defRPr/>
            </a:pPr>
            <a:r>
              <a:rPr lang="en-GB" smtClean="0"/>
              <a:t>#</a:t>
            </a:r>
            <a:fld id="{C43228C6-149F-4258-8305-F12858584983}" type="slidenum">
              <a:rPr lang="en-GB" smtClean="0"/>
              <a:pPr>
                <a:defRPr/>
              </a:pPr>
              <a:t>23</a:t>
            </a:fld>
            <a:endParaRPr lang="en-GB" dirty="0"/>
          </a:p>
        </p:txBody>
      </p:sp>
      <p:sp>
        <p:nvSpPr>
          <p:cNvPr id="6" name="Date Placeholder 5"/>
          <p:cNvSpPr>
            <a:spLocks noGrp="1"/>
          </p:cNvSpPr>
          <p:nvPr>
            <p:ph type="dt" sz="half" idx="12"/>
          </p:nvPr>
        </p:nvSpPr>
        <p:spPr/>
        <p:txBody>
          <a:bodyPr/>
          <a:lstStyle/>
          <a:p>
            <a:pPr>
              <a:defRPr/>
            </a:pPr>
            <a:r>
              <a:rPr lang="en-US" smtClean="0"/>
              <a:t>Oct 2014</a:t>
            </a:r>
            <a:endParaRPr lang="en-GB" dirty="0"/>
          </a:p>
        </p:txBody>
      </p:sp>
      <p:pic>
        <p:nvPicPr>
          <p:cNvPr id="7" name="Picture 6" descr="Ontotext_Media_Publishing_Solution.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99592" y="764704"/>
            <a:ext cx="7416824" cy="5835875"/>
          </a:xfrm>
          <a:prstGeom prst="rect">
            <a:avLst/>
          </a:prstGeom>
        </p:spPr>
      </p:pic>
    </p:spTree>
    <p:extLst>
      <p:ext uri="{BB962C8B-B14F-4D97-AF65-F5344CB8AC3E}">
        <p14:creationId xmlns:p14="http://schemas.microsoft.com/office/powerpoint/2010/main" xmlns="" val="3984416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6-05 at 9.22.15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02451" y="2983611"/>
            <a:ext cx="3725575" cy="2735445"/>
          </a:xfrm>
          <a:prstGeom prst="rect">
            <a:avLst/>
          </a:prstGeom>
        </p:spPr>
      </p:pic>
      <p:sp>
        <p:nvSpPr>
          <p:cNvPr id="2" name="Title 1"/>
          <p:cNvSpPr>
            <a:spLocks noGrp="1"/>
          </p:cNvSpPr>
          <p:nvPr>
            <p:ph type="title"/>
          </p:nvPr>
        </p:nvSpPr>
        <p:spPr>
          <a:xfrm>
            <a:off x="2987825" y="116632"/>
            <a:ext cx="5976664" cy="432048"/>
          </a:xfrm>
        </p:spPr>
        <p:txBody>
          <a:bodyPr/>
          <a:lstStyle/>
          <a:p>
            <a:r>
              <a:rPr lang="en-US" dirty="0">
                <a:cs typeface="Perpetua"/>
              </a:rPr>
              <a:t>Authoring</a:t>
            </a:r>
          </a:p>
        </p:txBody>
      </p:sp>
      <p:sp>
        <p:nvSpPr>
          <p:cNvPr id="10" name="Content Placeholder 2"/>
          <p:cNvSpPr>
            <a:spLocks noGrp="1"/>
          </p:cNvSpPr>
          <p:nvPr>
            <p:ph idx="1"/>
          </p:nvPr>
        </p:nvSpPr>
        <p:spPr>
          <a:xfrm>
            <a:off x="662880" y="1163885"/>
            <a:ext cx="8229600" cy="5073427"/>
          </a:xfrm>
        </p:spPr>
        <p:txBody>
          <a:bodyPr>
            <a:noAutofit/>
          </a:bodyPr>
          <a:lstStyle/>
          <a:p>
            <a:pPr marL="0" indent="0">
              <a:buNone/>
            </a:pPr>
            <a:r>
              <a:rPr lang="en-US" b="1" dirty="0">
                <a:ea typeface="+mj-ea"/>
                <a:cs typeface="Perpetua"/>
              </a:rPr>
              <a:t>Related assets </a:t>
            </a:r>
            <a:r>
              <a:rPr lang="en-US" dirty="0">
                <a:ea typeface="+mj-ea"/>
                <a:cs typeface="Perpetua"/>
              </a:rPr>
              <a:t>– as you </a:t>
            </a:r>
            <a:r>
              <a:rPr lang="en-US" dirty="0" smtClean="0">
                <a:ea typeface="+mj-ea"/>
                <a:cs typeface="Perpetua"/>
              </a:rPr>
              <a:t>type</a:t>
            </a:r>
          </a:p>
          <a:p>
            <a:pPr marL="0" indent="0">
              <a:buNone/>
            </a:pPr>
            <a:r>
              <a:rPr lang="en-US" b="1" dirty="0">
                <a:ea typeface="+mj-ea"/>
                <a:cs typeface="Perpetua"/>
              </a:rPr>
              <a:t>Related</a:t>
            </a:r>
            <a:r>
              <a:rPr lang="en-US" b="1" dirty="0" smtClean="0">
                <a:ea typeface="+mj-ea"/>
                <a:cs typeface="Perpetua"/>
              </a:rPr>
              <a:t> </a:t>
            </a:r>
            <a:r>
              <a:rPr lang="en-US" b="1" dirty="0">
                <a:ea typeface="+mj-ea"/>
                <a:cs typeface="Perpetua"/>
              </a:rPr>
              <a:t>entities </a:t>
            </a:r>
            <a:r>
              <a:rPr lang="en-US" dirty="0">
                <a:ea typeface="+mj-ea"/>
                <a:cs typeface="Perpetua"/>
              </a:rPr>
              <a:t>and concepts</a:t>
            </a:r>
          </a:p>
          <a:p>
            <a:pPr marL="0" indent="0">
              <a:buNone/>
            </a:pPr>
            <a:r>
              <a:rPr lang="en-US" b="1" dirty="0">
                <a:ea typeface="+mj-ea"/>
                <a:cs typeface="Perpetua"/>
              </a:rPr>
              <a:t>Entity profiles </a:t>
            </a:r>
            <a:r>
              <a:rPr lang="en-US" dirty="0">
                <a:ea typeface="+mj-ea"/>
                <a:cs typeface="Perpetua"/>
              </a:rPr>
              <a:t>and facts on the fly</a:t>
            </a:r>
          </a:p>
          <a:p>
            <a:endParaRPr lang="en-US" dirty="0">
              <a:cs typeface="Perpetua"/>
            </a:endParaRPr>
          </a:p>
          <a:p>
            <a:endParaRPr lang="en-US" dirty="0" smtClean="0">
              <a:cs typeface="Perpetua"/>
            </a:endParaRPr>
          </a:p>
          <a:p>
            <a:endParaRPr lang="en-US" dirty="0" smtClean="0">
              <a:cs typeface="Perpetua"/>
            </a:endParaRPr>
          </a:p>
          <a:p>
            <a:endParaRPr lang="en-US" dirty="0">
              <a:ea typeface="+mj-ea"/>
              <a:cs typeface="Perpetua"/>
            </a:endParaRPr>
          </a:p>
          <a:p>
            <a:pPr marL="0" indent="0" algn="ctr">
              <a:buNone/>
            </a:pPr>
            <a:endParaRPr lang="en-US" dirty="0" smtClean="0">
              <a:ea typeface="+mj-ea"/>
              <a:cs typeface="Perpetua"/>
            </a:endParaRPr>
          </a:p>
          <a:p>
            <a:pPr marL="0" indent="0" algn="ctr">
              <a:buNone/>
            </a:pPr>
            <a:r>
              <a:rPr lang="en-US" dirty="0" smtClean="0">
                <a:ea typeface="+mj-ea"/>
                <a:cs typeface="Perpetua"/>
              </a:rPr>
              <a:t>Create </a:t>
            </a:r>
            <a:r>
              <a:rPr lang="en-US" b="1" dirty="0" smtClean="0">
                <a:ea typeface="+mj-ea"/>
                <a:cs typeface="Perpetua"/>
              </a:rPr>
              <a:t>higher </a:t>
            </a:r>
            <a:r>
              <a:rPr lang="en-US" b="1" dirty="0">
                <a:ea typeface="+mj-ea"/>
                <a:cs typeface="Perpetua"/>
              </a:rPr>
              <a:t>value </a:t>
            </a:r>
            <a:r>
              <a:rPr lang="en-US" dirty="0">
                <a:ea typeface="+mj-ea"/>
                <a:cs typeface="Perpetua"/>
              </a:rPr>
              <a:t>content</a:t>
            </a:r>
            <a:r>
              <a:rPr lang="en-US" b="1" dirty="0">
                <a:ea typeface="+mj-ea"/>
                <a:cs typeface="Perpetua"/>
              </a:rPr>
              <a:t> at the same cost</a:t>
            </a:r>
          </a:p>
          <a:p>
            <a:endParaRPr lang="en-US" dirty="0">
              <a:cs typeface="Perpetua"/>
            </a:endParaRPr>
          </a:p>
        </p:txBody>
      </p:sp>
      <p:sp>
        <p:nvSpPr>
          <p:cNvPr id="6" name="Date Placeholder 5"/>
          <p:cNvSpPr>
            <a:spLocks noGrp="1"/>
          </p:cNvSpPr>
          <p:nvPr>
            <p:ph type="dt" sz="half" idx="10"/>
          </p:nvPr>
        </p:nvSpPr>
        <p:spPr/>
        <p:txBody>
          <a:bodyPr/>
          <a:lstStyle/>
          <a:p>
            <a:pPr>
              <a:defRPr/>
            </a:pPr>
            <a:r>
              <a:rPr lang="en-US" smtClean="0"/>
              <a:t>Oct 2014</a:t>
            </a:r>
            <a:endParaRPr lang="en-GB" dirty="0"/>
          </a:p>
        </p:txBody>
      </p:sp>
      <p:sp>
        <p:nvSpPr>
          <p:cNvPr id="7" name="Slide Number Placeholder 6"/>
          <p:cNvSpPr>
            <a:spLocks noGrp="1"/>
          </p:cNvSpPr>
          <p:nvPr>
            <p:ph type="sldNum" sz="quarter" idx="12"/>
          </p:nvPr>
        </p:nvSpPr>
        <p:spPr/>
        <p:txBody>
          <a:bodyPr/>
          <a:lstStyle/>
          <a:p>
            <a:pPr>
              <a:defRPr/>
            </a:pPr>
            <a:r>
              <a:rPr lang="en-GB" smtClean="0"/>
              <a:t>#</a:t>
            </a:r>
            <a:fld id="{E9C73E15-9475-4903-9E27-8DA9C60E3E6D}" type="slidenum">
              <a:rPr lang="en-GB" smtClean="0"/>
              <a:pPr>
                <a:defRPr/>
              </a:pPr>
              <a:t>24</a:t>
            </a:fld>
            <a:endParaRPr lang="en-GB" dirty="0"/>
          </a:p>
        </p:txBody>
      </p:sp>
      <p:sp>
        <p:nvSpPr>
          <p:cNvPr id="8" name="Footer Placeholder 7"/>
          <p:cNvSpPr>
            <a:spLocks noGrp="1"/>
          </p:cNvSpPr>
          <p:nvPr>
            <p:ph type="ftr" sz="quarter" idx="11"/>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1194754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Contextual Authoring</a:t>
            </a:r>
            <a:endParaRPr lang="en-US" dirty="0"/>
          </a:p>
        </p:txBody>
      </p:sp>
      <p:sp>
        <p:nvSpPr>
          <p:cNvPr id="4" name="Date Placeholder 3"/>
          <p:cNvSpPr>
            <a:spLocks noGrp="1"/>
          </p:cNvSpPr>
          <p:nvPr>
            <p:ph type="dt" sz="half" idx="10"/>
          </p:nvPr>
        </p:nvSpPr>
        <p:spPr/>
        <p:txBody>
          <a:bodyPr/>
          <a:lstStyle/>
          <a:p>
            <a:pPr>
              <a:defRPr/>
            </a:pPr>
            <a:r>
              <a:rPr lang="en-US" smtClean="0"/>
              <a:t>Oct 2014</a:t>
            </a:r>
            <a:endParaRPr lang="en-GB" dirty="0"/>
          </a:p>
        </p:txBody>
      </p:sp>
      <p:sp>
        <p:nvSpPr>
          <p:cNvPr id="5" name="Footer Placeholder 4"/>
          <p:cNvSpPr>
            <a:spLocks noGrp="1"/>
          </p:cNvSpPr>
          <p:nvPr>
            <p:ph type="ftr" sz="quarter" idx="11"/>
          </p:nvPr>
        </p:nvSpPr>
        <p:spPr/>
        <p:txBody>
          <a:bodyPr/>
          <a:lstStyle/>
          <a:p>
            <a:pPr>
              <a:defRPr/>
            </a:pPr>
            <a:r>
              <a:rPr lang="en-US" smtClean="0"/>
              <a:t>Semantic Technology in Publishing &amp; Finance</a:t>
            </a:r>
            <a:endParaRPr lang="en-GB" dirty="0"/>
          </a:p>
        </p:txBody>
      </p:sp>
      <p:sp>
        <p:nvSpPr>
          <p:cNvPr id="6" name="Slide Number Placeholder 5"/>
          <p:cNvSpPr>
            <a:spLocks noGrp="1"/>
          </p:cNvSpPr>
          <p:nvPr>
            <p:ph type="sldNum" sz="quarter" idx="12"/>
          </p:nvPr>
        </p:nvSpPr>
        <p:spPr/>
        <p:txBody>
          <a:bodyPr/>
          <a:lstStyle/>
          <a:p>
            <a:pPr>
              <a:defRPr/>
            </a:pPr>
            <a:r>
              <a:rPr lang="en-GB" smtClean="0"/>
              <a:t>#</a:t>
            </a:r>
            <a:fld id="{E9C73E15-9475-4903-9E27-8DA9C60E3E6D}" type="slidenum">
              <a:rPr lang="en-GB" smtClean="0"/>
              <a:pPr>
                <a:defRPr/>
              </a:pPr>
              <a:t>25</a:t>
            </a:fld>
            <a:endParaRPr lang="en-GB" dirty="0"/>
          </a:p>
        </p:txBody>
      </p:sp>
      <p:pic>
        <p:nvPicPr>
          <p:cNvPr id="7" name="Picture 6" descr="Screen Shot 2014-04-09 at 10.51.21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51520" y="836712"/>
            <a:ext cx="8866332" cy="5760640"/>
          </a:xfrm>
          <a:prstGeom prst="rect">
            <a:avLst/>
          </a:prstGeom>
        </p:spPr>
      </p:pic>
    </p:spTree>
    <p:extLst>
      <p:ext uri="{BB962C8B-B14F-4D97-AF65-F5344CB8AC3E}">
        <p14:creationId xmlns:p14="http://schemas.microsoft.com/office/powerpoint/2010/main" xmlns="" val="2819088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5 at 9.27.59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86447" y="3068602"/>
            <a:ext cx="3821656" cy="2480994"/>
          </a:xfrm>
          <a:prstGeom prst="rect">
            <a:avLst/>
          </a:prstGeom>
        </p:spPr>
      </p:pic>
      <p:sp>
        <p:nvSpPr>
          <p:cNvPr id="2" name="Title 1"/>
          <p:cNvSpPr>
            <a:spLocks noGrp="1"/>
          </p:cNvSpPr>
          <p:nvPr>
            <p:ph type="title"/>
          </p:nvPr>
        </p:nvSpPr>
        <p:spPr/>
        <p:txBody>
          <a:bodyPr/>
          <a:lstStyle/>
          <a:p>
            <a:r>
              <a:rPr lang="en-US" dirty="0" smtClean="0">
                <a:cs typeface="Perpetua"/>
              </a:rPr>
              <a:t>Curation</a:t>
            </a:r>
            <a:endParaRPr lang="en-US" dirty="0">
              <a:cs typeface="Perpetua"/>
            </a:endParaRPr>
          </a:p>
        </p:txBody>
      </p:sp>
      <p:sp>
        <p:nvSpPr>
          <p:cNvPr id="3" name="Content Placeholder 2"/>
          <p:cNvSpPr>
            <a:spLocks noGrp="1"/>
          </p:cNvSpPr>
          <p:nvPr>
            <p:ph idx="1"/>
          </p:nvPr>
        </p:nvSpPr>
        <p:spPr/>
        <p:txBody>
          <a:bodyPr>
            <a:normAutofit lnSpcReduction="10000"/>
          </a:bodyPr>
          <a:lstStyle/>
          <a:p>
            <a:pPr marL="0" indent="0">
              <a:buNone/>
            </a:pPr>
            <a:r>
              <a:rPr lang="en-US" b="1" dirty="0" smtClean="0">
                <a:cs typeface="Perpetua"/>
              </a:rPr>
              <a:t>Continuous adaptation </a:t>
            </a:r>
            <a:r>
              <a:rPr lang="en-US" dirty="0" smtClean="0">
                <a:cs typeface="Perpetua"/>
              </a:rPr>
              <a:t>through editorial feedback</a:t>
            </a:r>
          </a:p>
          <a:p>
            <a:pPr marL="0" indent="0">
              <a:buNone/>
            </a:pPr>
            <a:r>
              <a:rPr lang="en-US" dirty="0" smtClean="0">
                <a:cs typeface="Perpetua"/>
              </a:rPr>
              <a:t>Query driven </a:t>
            </a:r>
            <a:r>
              <a:rPr lang="en-US" b="1" dirty="0" smtClean="0">
                <a:cs typeface="Perpetua"/>
              </a:rPr>
              <a:t>publishing templates</a:t>
            </a:r>
          </a:p>
          <a:p>
            <a:pPr marL="0" indent="0">
              <a:buNone/>
            </a:pPr>
            <a:r>
              <a:rPr lang="en-US" dirty="0" smtClean="0">
                <a:cs typeface="Perpetua"/>
              </a:rPr>
              <a:t>Dynamic </a:t>
            </a:r>
            <a:r>
              <a:rPr lang="en-US" b="1" dirty="0" smtClean="0">
                <a:cs typeface="Perpetua"/>
              </a:rPr>
              <a:t>re-purposing </a:t>
            </a:r>
            <a:r>
              <a:rPr lang="en-US" dirty="0" smtClean="0">
                <a:cs typeface="Perpetua"/>
              </a:rPr>
              <a:t>and reuse</a:t>
            </a:r>
          </a:p>
          <a:p>
            <a:pPr marL="0" indent="0">
              <a:buNone/>
            </a:pPr>
            <a:endParaRPr lang="en-US" dirty="0" smtClean="0">
              <a:cs typeface="Perpetua"/>
            </a:endParaRPr>
          </a:p>
          <a:p>
            <a:pPr marL="0" indent="0">
              <a:buNone/>
            </a:pPr>
            <a:endParaRPr lang="en-US" dirty="0">
              <a:cs typeface="Perpetua"/>
            </a:endParaRPr>
          </a:p>
          <a:p>
            <a:pPr marL="0" indent="0">
              <a:buNone/>
            </a:pPr>
            <a:endParaRPr lang="en-US" dirty="0" smtClean="0">
              <a:cs typeface="Perpetua"/>
            </a:endParaRPr>
          </a:p>
          <a:p>
            <a:pPr marL="0" indent="0">
              <a:buNone/>
            </a:pPr>
            <a:endParaRPr lang="en-US" dirty="0" smtClean="0">
              <a:cs typeface="Perpetua"/>
            </a:endParaRPr>
          </a:p>
          <a:p>
            <a:pPr marL="0" indent="0" algn="ctr">
              <a:buNone/>
            </a:pPr>
            <a:endParaRPr lang="en-US" b="1" dirty="0" smtClean="0">
              <a:cs typeface="Perpetua"/>
            </a:endParaRPr>
          </a:p>
          <a:p>
            <a:pPr marL="0" indent="0" algn="ctr">
              <a:buNone/>
            </a:pPr>
            <a:r>
              <a:rPr lang="en-US" b="1" dirty="0" smtClean="0">
                <a:cs typeface="Perpetua"/>
              </a:rPr>
              <a:t>New publishing products </a:t>
            </a:r>
            <a:r>
              <a:rPr lang="en-US" dirty="0" smtClean="0">
                <a:cs typeface="Perpetua"/>
              </a:rPr>
              <a:t>with the same content </a:t>
            </a:r>
            <a:endParaRPr lang="en-US" dirty="0">
              <a:cs typeface="Perpetua"/>
            </a:endParaRPr>
          </a:p>
        </p:txBody>
      </p:sp>
      <p:sp>
        <p:nvSpPr>
          <p:cNvPr id="5" name="Date Placeholder 4"/>
          <p:cNvSpPr>
            <a:spLocks noGrp="1"/>
          </p:cNvSpPr>
          <p:nvPr>
            <p:ph type="dt" sz="half" idx="10"/>
          </p:nvPr>
        </p:nvSpPr>
        <p:spPr/>
        <p:txBody>
          <a:bodyPr/>
          <a:lstStyle/>
          <a:p>
            <a:pPr>
              <a:defRPr/>
            </a:pPr>
            <a:r>
              <a:rPr lang="en-US" smtClean="0"/>
              <a:t>Oct 2014</a:t>
            </a:r>
            <a:endParaRPr lang="en-GB" dirty="0"/>
          </a:p>
        </p:txBody>
      </p:sp>
      <p:sp>
        <p:nvSpPr>
          <p:cNvPr id="6" name="Slide Number Placeholder 5"/>
          <p:cNvSpPr>
            <a:spLocks noGrp="1"/>
          </p:cNvSpPr>
          <p:nvPr>
            <p:ph type="sldNum" sz="quarter" idx="12"/>
          </p:nvPr>
        </p:nvSpPr>
        <p:spPr/>
        <p:txBody>
          <a:bodyPr/>
          <a:lstStyle/>
          <a:p>
            <a:pPr>
              <a:defRPr/>
            </a:pPr>
            <a:r>
              <a:rPr lang="en-GB" smtClean="0"/>
              <a:t>#</a:t>
            </a:r>
            <a:fld id="{E9C73E15-9475-4903-9E27-8DA9C60E3E6D}" type="slidenum">
              <a:rPr lang="en-GB" smtClean="0"/>
              <a:pPr>
                <a:defRPr/>
              </a:pPr>
              <a:t>26</a:t>
            </a:fld>
            <a:endParaRPr lang="en-GB" dirty="0"/>
          </a:p>
        </p:txBody>
      </p:sp>
      <p:sp>
        <p:nvSpPr>
          <p:cNvPr id="7" name="Footer Placeholder 6"/>
          <p:cNvSpPr>
            <a:spLocks noGrp="1"/>
          </p:cNvSpPr>
          <p:nvPr>
            <p:ph type="ftr" sz="quarter" idx="11"/>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3033677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smtClean="0">
                <a:latin typeface="Calibri" charset="0"/>
              </a:rPr>
              <a:t>Example of Client Integrated Curation</a:t>
            </a:r>
            <a:endParaRPr lang="en-US" dirty="0">
              <a:latin typeface="Calibri" charset="0"/>
            </a:endParaRPr>
          </a:p>
        </p:txBody>
      </p:sp>
      <p:pic>
        <p:nvPicPr>
          <p:cNvPr id="22532" name="Picture 4" descr="Graffiti-Topics.png"/>
          <p:cNvPicPr>
            <a:picLocks noChangeAspect="1"/>
          </p:cNvPicPr>
          <p:nvPr/>
        </p:nvPicPr>
        <p:blipFill>
          <a:blip r:embed="rId3" cstate="print">
            <a:extLst>
              <a:ext uri="{28A0092B-C50C-407E-A947-70E740481C1C}">
                <a14:useLocalDpi xmlns:a14="http://schemas.microsoft.com/office/drawing/2010/main" xmlns="" val="0"/>
              </a:ext>
            </a:extLst>
          </a:blip>
          <a:srcRect r="2225" b="8414"/>
          <a:stretch>
            <a:fillRect/>
          </a:stretch>
        </p:blipFill>
        <p:spPr bwMode="auto">
          <a:xfrm>
            <a:off x="250825" y="908050"/>
            <a:ext cx="7131050" cy="4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 descr="Graffiiti-Locations 2.png"/>
          <p:cNvPicPr>
            <a:picLocks noChangeAspect="1"/>
          </p:cNvPicPr>
          <p:nvPr/>
        </p:nvPicPr>
        <p:blipFill>
          <a:blip r:embed="rId4" cstate="print">
            <a:extLst>
              <a:ext uri="{28A0092B-C50C-407E-A947-70E740481C1C}">
                <a14:useLocalDpi xmlns:a14="http://schemas.microsoft.com/office/drawing/2010/main" xmlns="" val="0"/>
              </a:ext>
            </a:extLst>
          </a:blip>
          <a:srcRect b="7417"/>
          <a:stretch>
            <a:fillRect/>
          </a:stretch>
        </p:blipFill>
        <p:spPr bwMode="auto">
          <a:xfrm>
            <a:off x="1258888" y="1341438"/>
            <a:ext cx="7489825" cy="475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ate Placeholder 6"/>
          <p:cNvSpPr>
            <a:spLocks noGrp="1"/>
          </p:cNvSpPr>
          <p:nvPr>
            <p:ph type="dt" sz="half" idx="10"/>
          </p:nvPr>
        </p:nvSpPr>
        <p:spPr/>
        <p:txBody>
          <a:bodyPr/>
          <a:lstStyle/>
          <a:p>
            <a:pPr>
              <a:defRPr/>
            </a:pPr>
            <a:r>
              <a:rPr lang="en-US" smtClean="0"/>
              <a:t>Oct 2014</a:t>
            </a:r>
            <a:endParaRPr lang="en-GB" dirty="0"/>
          </a:p>
        </p:txBody>
      </p:sp>
      <p:sp>
        <p:nvSpPr>
          <p:cNvPr id="8" name="Slide Number Placeholder 7"/>
          <p:cNvSpPr>
            <a:spLocks noGrp="1"/>
          </p:cNvSpPr>
          <p:nvPr>
            <p:ph type="sldNum" sz="quarter" idx="12"/>
          </p:nvPr>
        </p:nvSpPr>
        <p:spPr/>
        <p:txBody>
          <a:bodyPr/>
          <a:lstStyle/>
          <a:p>
            <a:pPr>
              <a:defRPr/>
            </a:pPr>
            <a:r>
              <a:rPr lang="en-GB" smtClean="0"/>
              <a:t>#</a:t>
            </a:r>
            <a:fld id="{E9C73E15-9475-4903-9E27-8DA9C60E3E6D}" type="slidenum">
              <a:rPr lang="en-GB" smtClean="0"/>
              <a:pPr>
                <a:defRPr/>
              </a:pPr>
              <a:t>27</a:t>
            </a:fld>
            <a:endParaRPr lang="en-GB" dirty="0"/>
          </a:p>
        </p:txBody>
      </p:sp>
      <p:sp>
        <p:nvSpPr>
          <p:cNvPr id="9" name="Footer Placeholder 8"/>
          <p:cNvSpPr>
            <a:spLocks noGrp="1"/>
          </p:cNvSpPr>
          <p:nvPr>
            <p:ph type="ftr" sz="quarter" idx="11"/>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839278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 name="Picture 1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850" y="1279194"/>
            <a:ext cx="8496300" cy="547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31840" y="116632"/>
            <a:ext cx="5554960" cy="576065"/>
          </a:xfrm>
        </p:spPr>
        <p:txBody>
          <a:bodyPr>
            <a:normAutofit fontScale="90000"/>
          </a:bodyPr>
          <a:lstStyle/>
          <a:p>
            <a:r>
              <a:rPr lang="en-US" dirty="0" smtClean="0"/>
              <a:t>Example Curation Tool: </a:t>
            </a:r>
            <a:r>
              <a:rPr lang="en-US" dirty="0" err="1" smtClean="0"/>
              <a:t>PressAssociation</a:t>
            </a:r>
            <a:endParaRPr lang="en-US" dirty="0"/>
          </a:p>
        </p:txBody>
      </p:sp>
      <p:sp>
        <p:nvSpPr>
          <p:cNvPr id="6" name="Date Placeholder 5"/>
          <p:cNvSpPr>
            <a:spLocks noGrp="1"/>
          </p:cNvSpPr>
          <p:nvPr>
            <p:ph type="dt" sz="half" idx="10"/>
          </p:nvPr>
        </p:nvSpPr>
        <p:spPr/>
        <p:txBody>
          <a:bodyPr/>
          <a:lstStyle/>
          <a:p>
            <a:pPr>
              <a:defRPr/>
            </a:pPr>
            <a:r>
              <a:rPr lang="en-US" smtClean="0"/>
              <a:t>Oct 2014</a:t>
            </a:r>
            <a:endParaRPr lang="en-GB" dirty="0"/>
          </a:p>
        </p:txBody>
      </p:sp>
      <p:sp>
        <p:nvSpPr>
          <p:cNvPr id="7" name="Slide Number Placeholder 6"/>
          <p:cNvSpPr>
            <a:spLocks noGrp="1"/>
          </p:cNvSpPr>
          <p:nvPr>
            <p:ph type="sldNum" sz="quarter" idx="12"/>
          </p:nvPr>
        </p:nvSpPr>
        <p:spPr/>
        <p:txBody>
          <a:bodyPr/>
          <a:lstStyle/>
          <a:p>
            <a:pPr>
              <a:defRPr/>
            </a:pPr>
            <a:r>
              <a:rPr lang="en-GB" smtClean="0"/>
              <a:t>#</a:t>
            </a:r>
            <a:fld id="{E9C73E15-9475-4903-9E27-8DA9C60E3E6D}" type="slidenum">
              <a:rPr lang="en-GB" smtClean="0"/>
              <a:pPr>
                <a:defRPr/>
              </a:pPr>
              <a:t>28</a:t>
            </a:fld>
            <a:endParaRPr lang="en-GB" dirty="0"/>
          </a:p>
        </p:txBody>
      </p:sp>
      <p:sp>
        <p:nvSpPr>
          <p:cNvPr id="8" name="Footer Placeholder 7"/>
          <p:cNvSpPr>
            <a:spLocks noGrp="1"/>
          </p:cNvSpPr>
          <p:nvPr>
            <p:ph type="ftr" sz="quarter" idx="11"/>
          </p:nvPr>
        </p:nvSpPr>
        <p:spPr>
          <a:xfrm>
            <a:off x="2843808" y="6592888"/>
            <a:ext cx="3275731" cy="265112"/>
          </a:xfrm>
        </p:spPr>
        <p:txBody>
          <a:bodyPr/>
          <a:lstStyle/>
          <a:p>
            <a:pPr>
              <a:defRPr/>
            </a:pPr>
            <a:r>
              <a:rPr lang="en-US" dirty="0" smtClean="0"/>
              <a:t>Semantic Technology in Publishing &amp; Finance</a:t>
            </a:r>
            <a:endParaRPr lang="en-GB" dirty="0"/>
          </a:p>
        </p:txBody>
      </p:sp>
    </p:spTree>
    <p:extLst>
      <p:ext uri="{BB962C8B-B14F-4D97-AF65-F5344CB8AC3E}">
        <p14:creationId xmlns:p14="http://schemas.microsoft.com/office/powerpoint/2010/main" xmlns="" val="25299919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Monitoring and Curation Curation Tool</a:t>
            </a:r>
            <a:endParaRPr lang="en-US" dirty="0"/>
          </a:p>
        </p:txBody>
      </p:sp>
      <p:sp>
        <p:nvSpPr>
          <p:cNvPr id="4" name="Date Placeholder 3"/>
          <p:cNvSpPr>
            <a:spLocks noGrp="1"/>
          </p:cNvSpPr>
          <p:nvPr>
            <p:ph type="dt" sz="half" idx="10"/>
          </p:nvPr>
        </p:nvSpPr>
        <p:spPr/>
        <p:txBody>
          <a:bodyPr/>
          <a:lstStyle/>
          <a:p>
            <a:pPr>
              <a:defRPr/>
            </a:pPr>
            <a:r>
              <a:rPr lang="en-US" smtClean="0"/>
              <a:t>Oct 2014</a:t>
            </a:r>
            <a:endParaRPr lang="en-GB" dirty="0"/>
          </a:p>
        </p:txBody>
      </p:sp>
      <p:sp>
        <p:nvSpPr>
          <p:cNvPr id="5" name="Footer Placeholder 4"/>
          <p:cNvSpPr>
            <a:spLocks noGrp="1"/>
          </p:cNvSpPr>
          <p:nvPr>
            <p:ph type="ftr" sz="quarter" idx="11"/>
          </p:nvPr>
        </p:nvSpPr>
        <p:spPr>
          <a:xfrm>
            <a:off x="2771800" y="6592888"/>
            <a:ext cx="3347739" cy="265112"/>
          </a:xfrm>
        </p:spPr>
        <p:txBody>
          <a:bodyPr/>
          <a:lstStyle/>
          <a:p>
            <a:pPr>
              <a:defRPr/>
            </a:pPr>
            <a:r>
              <a:rPr lang="en-US" dirty="0" smtClean="0"/>
              <a:t>Semantic Technology in Publishing &amp; Finance</a:t>
            </a:r>
            <a:endParaRPr lang="en-GB" dirty="0"/>
          </a:p>
        </p:txBody>
      </p:sp>
      <p:sp>
        <p:nvSpPr>
          <p:cNvPr id="6" name="Slide Number Placeholder 5"/>
          <p:cNvSpPr>
            <a:spLocks noGrp="1"/>
          </p:cNvSpPr>
          <p:nvPr>
            <p:ph type="sldNum" sz="quarter" idx="12"/>
          </p:nvPr>
        </p:nvSpPr>
        <p:spPr/>
        <p:txBody>
          <a:bodyPr/>
          <a:lstStyle/>
          <a:p>
            <a:pPr>
              <a:defRPr/>
            </a:pPr>
            <a:r>
              <a:rPr lang="en-GB" smtClean="0"/>
              <a:t>#</a:t>
            </a:r>
            <a:fld id="{E9C73E15-9475-4903-9E27-8DA9C60E3E6D}" type="slidenum">
              <a:rPr lang="en-GB" smtClean="0"/>
              <a:pPr>
                <a:defRPr/>
              </a:pPr>
              <a:t>29</a:t>
            </a:fld>
            <a:endParaRPr lang="en-GB" dirty="0"/>
          </a:p>
        </p:txBody>
      </p:sp>
      <p:pic>
        <p:nvPicPr>
          <p:cNvPr id="7" name="Picture 6" descr="Screen Shot 2014-04-09 at 10.53.52 A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836712"/>
            <a:ext cx="9144000" cy="5765459"/>
          </a:xfrm>
          <a:prstGeom prst="rect">
            <a:avLst/>
          </a:prstGeom>
        </p:spPr>
      </p:pic>
    </p:spTree>
    <p:extLst>
      <p:ext uri="{BB962C8B-B14F-4D97-AF65-F5344CB8AC3E}">
        <p14:creationId xmlns:p14="http://schemas.microsoft.com/office/powerpoint/2010/main" xmlns="" val="3770985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Ontotext</a:t>
            </a:r>
            <a:endParaRPr lang="en-US" dirty="0"/>
          </a:p>
        </p:txBody>
      </p:sp>
      <p:sp>
        <p:nvSpPr>
          <p:cNvPr id="3" name="Content Placeholder 2"/>
          <p:cNvSpPr>
            <a:spLocks noGrp="1"/>
          </p:cNvSpPr>
          <p:nvPr>
            <p:ph sz="half" idx="1"/>
          </p:nvPr>
        </p:nvSpPr>
        <p:spPr>
          <a:xfrm>
            <a:off x="540000" y="1198800"/>
            <a:ext cx="8281417" cy="4895850"/>
          </a:xfrm>
        </p:spPr>
        <p:txBody>
          <a:bodyPr/>
          <a:lstStyle/>
          <a:p>
            <a:pPr>
              <a:spcBef>
                <a:spcPts val="900"/>
              </a:spcBef>
            </a:pPr>
            <a:r>
              <a:rPr lang="en-US" sz="2400" dirty="0"/>
              <a:t>I</a:t>
            </a:r>
            <a:r>
              <a:rPr lang="en-US" sz="2400" dirty="0" smtClean="0"/>
              <a:t>nformation </a:t>
            </a:r>
            <a:r>
              <a:rPr lang="en-US" sz="2400" dirty="0"/>
              <a:t>management company providing text </a:t>
            </a:r>
            <a:r>
              <a:rPr lang="en-US" sz="2400" dirty="0" smtClean="0"/>
              <a:t>analysis, data management and state-of-the-art semantic technology </a:t>
            </a:r>
          </a:p>
          <a:p>
            <a:pPr>
              <a:spcBef>
                <a:spcPts val="900"/>
              </a:spcBef>
            </a:pPr>
            <a:r>
              <a:rPr lang="en-US" sz="2400" dirty="0" smtClean="0"/>
              <a:t>75 employees, head quartered in Sofia, Bulgaria</a:t>
            </a:r>
          </a:p>
          <a:p>
            <a:pPr>
              <a:spcBef>
                <a:spcPts val="900"/>
              </a:spcBef>
            </a:pPr>
            <a:r>
              <a:rPr lang="en-US" sz="2400" dirty="0" smtClean="0"/>
              <a:t>Sales presence in London, Washington DC, and Boston</a:t>
            </a:r>
          </a:p>
          <a:p>
            <a:pPr>
              <a:spcBef>
                <a:spcPts val="900"/>
              </a:spcBef>
            </a:pPr>
            <a:r>
              <a:rPr lang="en-US" sz="2400" dirty="0" smtClean="0"/>
              <a:t>Clients include BBC, AstraZeneca, US </a:t>
            </a:r>
            <a:r>
              <a:rPr lang="en-US" sz="2400" dirty="0" err="1" smtClean="0"/>
              <a:t>DoD</a:t>
            </a:r>
            <a:r>
              <a:rPr lang="en-US" sz="2400" dirty="0" smtClean="0"/>
              <a:t>, OUP, Wiley, Getty…</a:t>
            </a:r>
          </a:p>
          <a:p>
            <a:pPr>
              <a:spcBef>
                <a:spcPts val="900"/>
              </a:spcBef>
            </a:pPr>
            <a:r>
              <a:rPr lang="en-US" sz="2400" dirty="0" smtClean="0"/>
              <a:t>Over 400 person-years in R&amp;D to create a one-stop shop for:</a:t>
            </a:r>
          </a:p>
          <a:p>
            <a:pPr lvl="1"/>
            <a:r>
              <a:rPr lang="en-US" sz="2000" dirty="0" smtClean="0"/>
              <a:t>Content enrichment</a:t>
            </a:r>
          </a:p>
          <a:p>
            <a:pPr lvl="1"/>
            <a:r>
              <a:rPr lang="en-US" sz="2000" dirty="0"/>
              <a:t>D</a:t>
            </a:r>
            <a:r>
              <a:rPr lang="en-US" sz="2000" dirty="0" smtClean="0"/>
              <a:t>ata management </a:t>
            </a:r>
          </a:p>
          <a:p>
            <a:pPr lvl="1"/>
            <a:r>
              <a:rPr lang="en-US" sz="2000" dirty="0" smtClean="0"/>
              <a:t>Graph database engine</a:t>
            </a:r>
          </a:p>
          <a:p>
            <a:r>
              <a:rPr lang="en-US" sz="2400" dirty="0" smtClean="0"/>
              <a:t>Open and standard </a:t>
            </a:r>
            <a:br>
              <a:rPr lang="en-US" sz="2400" dirty="0" smtClean="0"/>
            </a:br>
            <a:r>
              <a:rPr lang="en-US" sz="2400" dirty="0" smtClean="0"/>
              <a:t>compliant technology:</a:t>
            </a:r>
          </a:p>
          <a:p>
            <a:pPr lvl="1"/>
            <a:r>
              <a:rPr lang="en-US" sz="2000" dirty="0" smtClean="0"/>
              <a:t>RDF(S), OWL, GATE, Sesame</a:t>
            </a:r>
          </a:p>
          <a:p>
            <a:endParaRPr lang="en-US" sz="2400" dirty="0"/>
          </a:p>
        </p:txBody>
      </p:sp>
      <p:pic>
        <p:nvPicPr>
          <p:cNvPr id="11" name="Picture 10" descr="http://www.bbc.co.uk/blogs/bbcinternet/img/eng_595.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0574" y="4106380"/>
            <a:ext cx="3365802" cy="227494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2" name="Picture 11" descr="http://www.bbc.co.uk/blogs/bbcinternet/img/frank_595.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635625" y="4365104"/>
            <a:ext cx="2328987" cy="21584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13" name="Slide Number Placeholder 3"/>
          <p:cNvSpPr>
            <a:spLocks noGrp="1"/>
          </p:cNvSpPr>
          <p:nvPr>
            <p:ph type="sldNum" sz="quarter" idx="12"/>
          </p:nvPr>
        </p:nvSpPr>
        <p:spPr>
          <a:xfrm>
            <a:off x="8143875" y="6597650"/>
            <a:ext cx="749300" cy="244475"/>
          </a:xfrm>
        </p:spPr>
        <p:txBody>
          <a:bodyPr/>
          <a:lstStyle/>
          <a:p>
            <a:pPr>
              <a:defRPr/>
            </a:pPr>
            <a:r>
              <a:rPr lang="en-GB" dirty="0" smtClean="0"/>
              <a:t>#</a:t>
            </a:r>
            <a:fld id="{16AFB040-C83A-4B3C-BC24-1728086ED5A9}" type="slidenum">
              <a:rPr lang="en-GB" smtClean="0"/>
              <a:pPr>
                <a:defRPr/>
              </a:pPr>
              <a:t>3</a:t>
            </a:fld>
            <a:endParaRPr lang="en-GB" dirty="0"/>
          </a:p>
        </p:txBody>
      </p:sp>
      <p:sp>
        <p:nvSpPr>
          <p:cNvPr id="5" name="Footer Placeholder 4"/>
          <p:cNvSpPr>
            <a:spLocks noGrp="1"/>
          </p:cNvSpPr>
          <p:nvPr>
            <p:ph type="ftr" sz="quarter" idx="10"/>
          </p:nvPr>
        </p:nvSpPr>
        <p:spPr>
          <a:xfrm>
            <a:off x="2267744" y="6608385"/>
            <a:ext cx="4787899" cy="276999"/>
          </a:xfrm>
        </p:spPr>
        <p:txBody>
          <a:bodyPr/>
          <a:lstStyle/>
          <a:p>
            <a:pPr>
              <a:defRPr/>
            </a:pPr>
            <a:r>
              <a:rPr lang="en-US" smtClean="0"/>
              <a:t>Semantic Technology in Publishing &amp; Finance</a:t>
            </a:r>
            <a:endParaRPr lang="en-GB" dirty="0"/>
          </a:p>
        </p:txBody>
      </p:sp>
      <p:sp>
        <p:nvSpPr>
          <p:cNvPr id="4" name="Date Placeholder 3"/>
          <p:cNvSpPr>
            <a:spLocks noGrp="1"/>
          </p:cNvSpPr>
          <p:nvPr>
            <p:ph type="dt" sz="half" idx="12"/>
          </p:nvPr>
        </p:nvSpPr>
        <p:spPr>
          <a:xfrm>
            <a:off x="7072313" y="6597352"/>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209918837"/>
      </p:ext>
    </p:extLst>
  </p:cSld>
  <p:clrMapOvr>
    <a:masterClrMapping/>
  </p:clrMapOvr>
  <mc:AlternateContent xmlns:mc="http://schemas.openxmlformats.org/markup-compatibility/2006">
    <mc:Choice xmlns:p14="http://schemas.microsoft.com/office/powerpoint/2010/main" xmlns="" Requires="p14">
      <p:transition spd="slow" p14:dur="2000" advTm="75419"/>
    </mc:Choice>
    <mc:Fallback>
      <p:transition spd="slow" advTm="75419"/>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inuous.png"/>
          <p:cNvPicPr>
            <a:picLocks noChangeAspect="1"/>
          </p:cNvPicPr>
          <p:nvPr/>
        </p:nvPicPr>
        <p:blipFill rotWithShape="1">
          <a:blip r:embed="rId3" cstate="print">
            <a:extLst>
              <a:ext uri="{28A0092B-C50C-407E-A947-70E740481C1C}">
                <a14:useLocalDpi xmlns:a14="http://schemas.microsoft.com/office/drawing/2010/main" xmlns="" val="0"/>
              </a:ext>
            </a:extLst>
          </a:blip>
          <a:srcRect t="2502" b="3072"/>
          <a:stretch/>
        </p:blipFill>
        <p:spPr>
          <a:xfrm>
            <a:off x="395536" y="576000"/>
            <a:ext cx="8748464" cy="6084000"/>
          </a:xfrm>
          <a:prstGeom prst="rect">
            <a:avLst/>
          </a:prstGeom>
        </p:spPr>
      </p:pic>
      <p:sp>
        <p:nvSpPr>
          <p:cNvPr id="2" name="Title 1"/>
          <p:cNvSpPr>
            <a:spLocks noGrp="1"/>
          </p:cNvSpPr>
          <p:nvPr>
            <p:ph type="title"/>
          </p:nvPr>
        </p:nvSpPr>
        <p:spPr>
          <a:xfrm>
            <a:off x="2987825" y="44624"/>
            <a:ext cx="5976663" cy="531376"/>
          </a:xfrm>
        </p:spPr>
        <p:txBody>
          <a:bodyPr>
            <a:normAutofit/>
          </a:bodyPr>
          <a:lstStyle/>
          <a:p>
            <a:r>
              <a:rPr lang="en-US" dirty="0" smtClean="0"/>
              <a:t>Continuous Adaptation</a:t>
            </a:r>
            <a:endParaRPr lang="en-US" dirty="0"/>
          </a:p>
        </p:txBody>
      </p:sp>
      <p:sp>
        <p:nvSpPr>
          <p:cNvPr id="5" name="Date Placeholder 3"/>
          <p:cNvSpPr>
            <a:spLocks noGrp="1"/>
          </p:cNvSpPr>
          <p:nvPr>
            <p:ph type="dt" sz="half" idx="10"/>
          </p:nvPr>
        </p:nvSpPr>
        <p:spPr>
          <a:xfrm>
            <a:off x="7072313" y="6597650"/>
            <a:ext cx="1071562" cy="244475"/>
          </a:xfrm>
        </p:spPr>
        <p:txBody>
          <a:bodyPr/>
          <a:lstStyle/>
          <a:p>
            <a:pPr>
              <a:defRPr/>
            </a:pPr>
            <a:r>
              <a:rPr lang="en-US" smtClean="0"/>
              <a:t>Oct 2014</a:t>
            </a:r>
            <a:endParaRPr lang="en-GB" dirty="0"/>
          </a:p>
        </p:txBody>
      </p:sp>
      <p:sp>
        <p:nvSpPr>
          <p:cNvPr id="6" name="Footer Placeholder 4"/>
          <p:cNvSpPr>
            <a:spLocks noGrp="1"/>
          </p:cNvSpPr>
          <p:nvPr>
            <p:ph type="ftr" sz="quarter" idx="11"/>
          </p:nvPr>
        </p:nvSpPr>
        <p:spPr>
          <a:xfrm>
            <a:off x="2771800" y="6592888"/>
            <a:ext cx="3347739" cy="265112"/>
          </a:xfrm>
        </p:spPr>
        <p:txBody>
          <a:bodyPr/>
          <a:lstStyle/>
          <a:p>
            <a:pPr>
              <a:defRPr/>
            </a:pPr>
            <a:r>
              <a:rPr lang="en-US" dirty="0" smtClean="0"/>
              <a:t>Semantic Technology in Publishing &amp; Finance</a:t>
            </a:r>
            <a:endParaRPr lang="en-GB" dirty="0"/>
          </a:p>
        </p:txBody>
      </p:sp>
      <p:sp>
        <p:nvSpPr>
          <p:cNvPr id="7" name="Slide Number Placeholder 5"/>
          <p:cNvSpPr>
            <a:spLocks noGrp="1"/>
          </p:cNvSpPr>
          <p:nvPr>
            <p:ph type="sldNum" sz="quarter" idx="12"/>
          </p:nvPr>
        </p:nvSpPr>
        <p:spPr>
          <a:xfrm>
            <a:off x="8143875" y="6597650"/>
            <a:ext cx="749300" cy="244475"/>
          </a:xfrm>
        </p:spPr>
        <p:txBody>
          <a:bodyPr/>
          <a:lstStyle/>
          <a:p>
            <a:pPr>
              <a:defRPr/>
            </a:pPr>
            <a:r>
              <a:rPr lang="en-GB" smtClean="0"/>
              <a:t>#</a:t>
            </a:r>
            <a:fld id="{E9C73E15-9475-4903-9E27-8DA9C60E3E6D}" type="slidenum">
              <a:rPr lang="en-GB" smtClean="0"/>
              <a:pPr>
                <a:defRPr/>
              </a:pPr>
              <a:t>30</a:t>
            </a:fld>
            <a:endParaRPr lang="en-GB" dirty="0"/>
          </a:p>
        </p:txBody>
      </p:sp>
    </p:spTree>
    <p:extLst>
      <p:ext uri="{BB962C8B-B14F-4D97-AF65-F5344CB8AC3E}">
        <p14:creationId xmlns:p14="http://schemas.microsoft.com/office/powerpoint/2010/main" xmlns="" val="25527473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6-05 at 9.32.01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23573" y="3157406"/>
            <a:ext cx="3187921" cy="2082945"/>
          </a:xfrm>
          <a:prstGeom prst="rect">
            <a:avLst/>
          </a:prstGeom>
        </p:spPr>
      </p:pic>
      <p:sp>
        <p:nvSpPr>
          <p:cNvPr id="2" name="Title 1"/>
          <p:cNvSpPr>
            <a:spLocks noGrp="1"/>
          </p:cNvSpPr>
          <p:nvPr>
            <p:ph type="title"/>
          </p:nvPr>
        </p:nvSpPr>
        <p:spPr/>
        <p:txBody>
          <a:bodyPr/>
          <a:lstStyle/>
          <a:p>
            <a:r>
              <a:rPr lang="en-US" dirty="0">
                <a:latin typeface="Perpetua"/>
                <a:cs typeface="Perpetua"/>
              </a:rPr>
              <a:t>Publishing</a:t>
            </a:r>
          </a:p>
        </p:txBody>
      </p:sp>
      <p:sp>
        <p:nvSpPr>
          <p:cNvPr id="3" name="Content Placeholder 2"/>
          <p:cNvSpPr>
            <a:spLocks noGrp="1"/>
          </p:cNvSpPr>
          <p:nvPr>
            <p:ph idx="1"/>
          </p:nvPr>
        </p:nvSpPr>
        <p:spPr/>
        <p:txBody>
          <a:bodyPr>
            <a:normAutofit/>
          </a:bodyPr>
          <a:lstStyle/>
          <a:p>
            <a:pPr marL="0" indent="0">
              <a:buNone/>
            </a:pPr>
            <a:r>
              <a:rPr lang="en-US" b="1" dirty="0" smtClean="0">
                <a:latin typeface="Perpetua"/>
                <a:cs typeface="Perpetua"/>
              </a:rPr>
              <a:t>Dynamic</a:t>
            </a:r>
            <a:r>
              <a:rPr lang="en-US" dirty="0" smtClean="0">
                <a:latin typeface="Perpetua"/>
                <a:cs typeface="Perpetua"/>
              </a:rPr>
              <a:t> construction of products (e.g. topic pages)</a:t>
            </a:r>
          </a:p>
          <a:p>
            <a:pPr marL="0" indent="0">
              <a:buNone/>
            </a:pPr>
            <a:r>
              <a:rPr lang="en-US" b="1" dirty="0" smtClean="0">
                <a:latin typeface="Perpetua"/>
                <a:cs typeface="Perpetua"/>
              </a:rPr>
              <a:t>Personalized </a:t>
            </a:r>
            <a:r>
              <a:rPr lang="en-US" dirty="0" smtClean="0">
                <a:latin typeface="Perpetua"/>
                <a:cs typeface="Perpetua"/>
              </a:rPr>
              <a:t>content streams </a:t>
            </a:r>
          </a:p>
          <a:p>
            <a:pPr marL="0" indent="0">
              <a:buNone/>
            </a:pPr>
            <a:r>
              <a:rPr lang="en-US" dirty="0" smtClean="0">
                <a:latin typeface="Perpetua"/>
                <a:cs typeface="Perpetua"/>
              </a:rPr>
              <a:t>Semantics driven </a:t>
            </a:r>
            <a:r>
              <a:rPr lang="en-US" b="1" dirty="0" smtClean="0">
                <a:latin typeface="Perpetua"/>
                <a:cs typeface="Perpetua"/>
              </a:rPr>
              <a:t>trend </a:t>
            </a:r>
            <a:r>
              <a:rPr lang="en-US" dirty="0" smtClean="0">
                <a:latin typeface="Perpetua"/>
                <a:cs typeface="Perpetua"/>
              </a:rPr>
              <a:t>and</a:t>
            </a:r>
            <a:r>
              <a:rPr lang="en-US" b="1" dirty="0" smtClean="0">
                <a:latin typeface="Perpetua"/>
                <a:cs typeface="Perpetua"/>
              </a:rPr>
              <a:t> user analytics</a:t>
            </a:r>
          </a:p>
          <a:p>
            <a:pPr marL="0" indent="0">
              <a:buNone/>
            </a:pPr>
            <a:endParaRPr lang="en-US" dirty="0">
              <a:latin typeface="Perpetua"/>
              <a:cs typeface="Perpetua"/>
            </a:endParaRPr>
          </a:p>
          <a:p>
            <a:pPr marL="0" indent="0">
              <a:buNone/>
            </a:pPr>
            <a:endParaRPr lang="en-US" dirty="0" smtClean="0">
              <a:latin typeface="Perpetua"/>
              <a:cs typeface="Perpetua"/>
            </a:endParaRPr>
          </a:p>
          <a:p>
            <a:pPr marL="0" indent="0">
              <a:buNone/>
            </a:pPr>
            <a:endParaRPr lang="en-US" dirty="0">
              <a:latin typeface="Perpetua"/>
              <a:cs typeface="Perpetua"/>
            </a:endParaRPr>
          </a:p>
          <a:p>
            <a:pPr marL="0" indent="0">
              <a:buNone/>
            </a:pPr>
            <a:endParaRPr lang="en-US" dirty="0" smtClean="0">
              <a:latin typeface="Perpetua"/>
              <a:cs typeface="Perpetua"/>
            </a:endParaRPr>
          </a:p>
          <a:p>
            <a:pPr marL="0" indent="0" algn="ctr">
              <a:buNone/>
            </a:pPr>
            <a:r>
              <a:rPr lang="en-US" b="1" dirty="0" smtClean="0">
                <a:latin typeface="Perpetua"/>
                <a:cs typeface="Perpetua"/>
              </a:rPr>
              <a:t>Behavior </a:t>
            </a:r>
            <a:r>
              <a:rPr lang="en-US" dirty="0" smtClean="0">
                <a:latin typeface="Perpetua"/>
                <a:cs typeface="Perpetua"/>
              </a:rPr>
              <a:t>driven</a:t>
            </a:r>
            <a:r>
              <a:rPr lang="en-US" b="1" dirty="0" smtClean="0">
                <a:latin typeface="Perpetua"/>
                <a:cs typeface="Perpetua"/>
              </a:rPr>
              <a:t> personal asset streams </a:t>
            </a:r>
            <a:endParaRPr lang="en-US" b="1" dirty="0">
              <a:latin typeface="Perpetua"/>
              <a:cs typeface="Perpetua"/>
            </a:endParaRPr>
          </a:p>
        </p:txBody>
      </p:sp>
      <p:sp>
        <p:nvSpPr>
          <p:cNvPr id="5" name="Date Placeholder 3"/>
          <p:cNvSpPr>
            <a:spLocks noGrp="1"/>
          </p:cNvSpPr>
          <p:nvPr>
            <p:ph type="dt" sz="half" idx="10"/>
          </p:nvPr>
        </p:nvSpPr>
        <p:spPr>
          <a:xfrm>
            <a:off x="7072313" y="6597650"/>
            <a:ext cx="1071562" cy="244475"/>
          </a:xfrm>
        </p:spPr>
        <p:txBody>
          <a:bodyPr/>
          <a:lstStyle/>
          <a:p>
            <a:pPr>
              <a:defRPr/>
            </a:pPr>
            <a:r>
              <a:rPr lang="en-US" smtClean="0"/>
              <a:t>Oct 2014</a:t>
            </a:r>
            <a:endParaRPr lang="en-GB" dirty="0"/>
          </a:p>
        </p:txBody>
      </p:sp>
      <p:sp>
        <p:nvSpPr>
          <p:cNvPr id="6" name="Footer Placeholder 4"/>
          <p:cNvSpPr>
            <a:spLocks noGrp="1"/>
          </p:cNvSpPr>
          <p:nvPr>
            <p:ph type="ftr" sz="quarter" idx="11"/>
          </p:nvPr>
        </p:nvSpPr>
        <p:spPr>
          <a:xfrm>
            <a:off x="2843808" y="6597352"/>
            <a:ext cx="3275731" cy="260648"/>
          </a:xfrm>
        </p:spPr>
        <p:txBody>
          <a:bodyPr/>
          <a:lstStyle/>
          <a:p>
            <a:pPr>
              <a:defRPr/>
            </a:pPr>
            <a:r>
              <a:rPr lang="en-US" dirty="0" smtClean="0"/>
              <a:t>Semantic Technology in Publishing &amp; Finance</a:t>
            </a:r>
            <a:endParaRPr lang="en-GB" dirty="0"/>
          </a:p>
        </p:txBody>
      </p:sp>
      <p:sp>
        <p:nvSpPr>
          <p:cNvPr id="7" name="Slide Number Placeholder 5"/>
          <p:cNvSpPr>
            <a:spLocks noGrp="1"/>
          </p:cNvSpPr>
          <p:nvPr>
            <p:ph type="sldNum" sz="quarter" idx="12"/>
          </p:nvPr>
        </p:nvSpPr>
        <p:spPr>
          <a:xfrm>
            <a:off x="8143875" y="6597650"/>
            <a:ext cx="749300" cy="244475"/>
          </a:xfrm>
        </p:spPr>
        <p:txBody>
          <a:bodyPr/>
          <a:lstStyle/>
          <a:p>
            <a:pPr>
              <a:defRPr/>
            </a:pPr>
            <a:r>
              <a:rPr lang="en-GB" smtClean="0"/>
              <a:t>#</a:t>
            </a:r>
            <a:fld id="{E9C73E15-9475-4903-9E27-8DA9C60E3E6D}" type="slidenum">
              <a:rPr lang="en-GB" smtClean="0"/>
              <a:pPr>
                <a:defRPr/>
              </a:pPr>
              <a:t>31</a:t>
            </a:fld>
            <a:endParaRPr lang="en-GB" dirty="0"/>
          </a:p>
        </p:txBody>
      </p:sp>
    </p:spTree>
    <p:extLst>
      <p:ext uri="{BB962C8B-B14F-4D97-AF65-F5344CB8AC3E}">
        <p14:creationId xmlns:p14="http://schemas.microsoft.com/office/powerpoint/2010/main" xmlns="" val="1028129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erpetua"/>
                <a:cs typeface="Perpetua"/>
              </a:rPr>
              <a:t>User Behavior Tracking</a:t>
            </a:r>
            <a:endParaRPr lang="en-US" dirty="0">
              <a:latin typeface="Perpetua"/>
              <a:cs typeface="Perpetua"/>
            </a:endParaRPr>
          </a:p>
        </p:txBody>
      </p:sp>
      <p:pic>
        <p:nvPicPr>
          <p:cNvPr id="4" name="Picture 3"/>
          <p:cNvPicPr>
            <a:picLocks noChangeAspect="1"/>
          </p:cNvPicPr>
          <p:nvPr/>
        </p:nvPicPr>
        <p:blipFill>
          <a:blip r:embed="rId3" cstate="print"/>
          <a:stretch>
            <a:fillRect/>
          </a:stretch>
        </p:blipFill>
        <p:spPr>
          <a:xfrm>
            <a:off x="1346200" y="1649765"/>
            <a:ext cx="6438900" cy="4711700"/>
          </a:xfrm>
          <a:prstGeom prst="rect">
            <a:avLst/>
          </a:prstGeom>
        </p:spPr>
      </p:pic>
      <p:sp>
        <p:nvSpPr>
          <p:cNvPr id="5" name="Date Placeholder 3"/>
          <p:cNvSpPr>
            <a:spLocks noGrp="1"/>
          </p:cNvSpPr>
          <p:nvPr>
            <p:ph type="dt" sz="half" idx="10"/>
          </p:nvPr>
        </p:nvSpPr>
        <p:spPr>
          <a:xfrm>
            <a:off x="7072313" y="6597650"/>
            <a:ext cx="1071562" cy="244475"/>
          </a:xfrm>
        </p:spPr>
        <p:txBody>
          <a:bodyPr/>
          <a:lstStyle/>
          <a:p>
            <a:pPr>
              <a:defRPr/>
            </a:pPr>
            <a:r>
              <a:rPr lang="en-US" smtClean="0"/>
              <a:t>Oct 2014</a:t>
            </a:r>
            <a:endParaRPr lang="en-GB" dirty="0"/>
          </a:p>
        </p:txBody>
      </p:sp>
      <p:sp>
        <p:nvSpPr>
          <p:cNvPr id="6" name="Footer Placeholder 4"/>
          <p:cNvSpPr>
            <a:spLocks noGrp="1"/>
          </p:cNvSpPr>
          <p:nvPr>
            <p:ph type="ftr" sz="quarter" idx="11"/>
          </p:nvPr>
        </p:nvSpPr>
        <p:spPr>
          <a:xfrm>
            <a:off x="3059832" y="6597352"/>
            <a:ext cx="3312368" cy="260648"/>
          </a:xfrm>
        </p:spPr>
        <p:txBody>
          <a:bodyPr/>
          <a:lstStyle/>
          <a:p>
            <a:pPr>
              <a:defRPr/>
            </a:pPr>
            <a:r>
              <a:rPr lang="en-US" dirty="0" smtClean="0"/>
              <a:t>Semantic Technology in Publishing &amp; Finance</a:t>
            </a:r>
            <a:endParaRPr lang="en-GB" dirty="0"/>
          </a:p>
        </p:txBody>
      </p:sp>
      <p:sp>
        <p:nvSpPr>
          <p:cNvPr id="7" name="Slide Number Placeholder 5"/>
          <p:cNvSpPr>
            <a:spLocks noGrp="1"/>
          </p:cNvSpPr>
          <p:nvPr>
            <p:ph type="sldNum" sz="quarter" idx="12"/>
          </p:nvPr>
        </p:nvSpPr>
        <p:spPr>
          <a:xfrm>
            <a:off x="8143875" y="6597650"/>
            <a:ext cx="749300" cy="244475"/>
          </a:xfrm>
        </p:spPr>
        <p:txBody>
          <a:bodyPr/>
          <a:lstStyle/>
          <a:p>
            <a:pPr>
              <a:defRPr/>
            </a:pPr>
            <a:r>
              <a:rPr lang="en-GB" smtClean="0"/>
              <a:t>#</a:t>
            </a:r>
            <a:fld id="{E9C73E15-9475-4903-9E27-8DA9C60E3E6D}" type="slidenum">
              <a:rPr lang="en-GB" smtClean="0"/>
              <a:pPr>
                <a:defRPr/>
              </a:pPr>
              <a:t>32</a:t>
            </a:fld>
            <a:endParaRPr lang="en-GB" dirty="0"/>
          </a:p>
        </p:txBody>
      </p:sp>
    </p:spTree>
    <p:extLst>
      <p:ext uri="{BB962C8B-B14F-4D97-AF65-F5344CB8AC3E}">
        <p14:creationId xmlns:p14="http://schemas.microsoft.com/office/powerpoint/2010/main" xmlns="" val="3678291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0" y="0"/>
            <a:ext cx="7842509" cy="6858000"/>
          </a:xfrm>
          <a:prstGeom prst="rect">
            <a:avLst/>
          </a:prstGeom>
        </p:spPr>
      </p:pic>
      <p:sp>
        <p:nvSpPr>
          <p:cNvPr id="2" name="Title 1"/>
          <p:cNvSpPr>
            <a:spLocks noGrp="1"/>
          </p:cNvSpPr>
          <p:nvPr>
            <p:ph type="title"/>
          </p:nvPr>
        </p:nvSpPr>
        <p:spPr/>
        <p:txBody>
          <a:bodyPr>
            <a:normAutofit/>
          </a:bodyPr>
          <a:lstStyle/>
          <a:p>
            <a:r>
              <a:rPr lang="en-US" dirty="0" smtClean="0">
                <a:latin typeface="Perpetua"/>
                <a:cs typeface="Perpetua"/>
              </a:rPr>
              <a:t>Personalized Recommendations</a:t>
            </a:r>
            <a:endParaRPr lang="en-US" dirty="0">
              <a:latin typeface="Perpetua"/>
              <a:cs typeface="Perpetua"/>
            </a:endParaRPr>
          </a:p>
        </p:txBody>
      </p:sp>
      <p:sp>
        <p:nvSpPr>
          <p:cNvPr id="4" name="Date Placeholder 3"/>
          <p:cNvSpPr>
            <a:spLocks noGrp="1"/>
          </p:cNvSpPr>
          <p:nvPr>
            <p:ph type="dt" sz="half" idx="10"/>
          </p:nvPr>
        </p:nvSpPr>
        <p:spPr/>
        <p:txBody>
          <a:bodyPr/>
          <a:lstStyle/>
          <a:p>
            <a:pPr>
              <a:defRPr/>
            </a:pPr>
            <a:r>
              <a:rPr lang="en-US" smtClean="0"/>
              <a:t>Oct 2014</a:t>
            </a:r>
            <a:endParaRPr lang="en-GB" dirty="0"/>
          </a:p>
        </p:txBody>
      </p:sp>
      <p:sp>
        <p:nvSpPr>
          <p:cNvPr id="5" name="Slide Number Placeholder 4"/>
          <p:cNvSpPr>
            <a:spLocks noGrp="1"/>
          </p:cNvSpPr>
          <p:nvPr>
            <p:ph type="sldNum" sz="quarter" idx="12"/>
          </p:nvPr>
        </p:nvSpPr>
        <p:spPr/>
        <p:txBody>
          <a:bodyPr/>
          <a:lstStyle/>
          <a:p>
            <a:pPr>
              <a:defRPr/>
            </a:pPr>
            <a:r>
              <a:rPr lang="en-GB" smtClean="0"/>
              <a:t>#</a:t>
            </a:r>
            <a:fld id="{E9C73E15-9475-4903-9E27-8DA9C60E3E6D}" type="slidenum">
              <a:rPr lang="en-GB" smtClean="0"/>
              <a:pPr>
                <a:defRPr/>
              </a:pPr>
              <a:t>33</a:t>
            </a:fld>
            <a:endParaRPr lang="en-GB" dirty="0"/>
          </a:p>
        </p:txBody>
      </p:sp>
      <p:sp>
        <p:nvSpPr>
          <p:cNvPr id="6" name="Footer Placeholder 5"/>
          <p:cNvSpPr>
            <a:spLocks noGrp="1"/>
          </p:cNvSpPr>
          <p:nvPr>
            <p:ph type="ftr" sz="quarter" idx="11"/>
          </p:nvPr>
        </p:nvSpPr>
        <p:spPr>
          <a:xfrm>
            <a:off x="2915816" y="6597352"/>
            <a:ext cx="3528392" cy="260648"/>
          </a:xfrm>
        </p:spPr>
        <p:txBody>
          <a:bodyPr/>
          <a:lstStyle/>
          <a:p>
            <a:pPr>
              <a:defRPr/>
            </a:pPr>
            <a:r>
              <a:rPr lang="en-US" dirty="0" smtClean="0"/>
              <a:t>Semantic Technology in Publishing &amp; Finance</a:t>
            </a:r>
            <a:endParaRPr lang="en-GB" dirty="0"/>
          </a:p>
        </p:txBody>
      </p:sp>
    </p:spTree>
    <p:extLst>
      <p:ext uri="{BB962C8B-B14F-4D97-AF65-F5344CB8AC3E}">
        <p14:creationId xmlns:p14="http://schemas.microsoft.com/office/powerpoint/2010/main" xmlns="" val="2144473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34</a:t>
            </a:fld>
            <a:endParaRPr lang="en-GB" dirty="0" smtClean="0"/>
          </a:p>
        </p:txBody>
      </p:sp>
      <p:pic>
        <p:nvPicPr>
          <p:cNvPr id="3" name="Picture 2" descr="Semantic Annotation - the Process of Building it.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63688" y="692894"/>
            <a:ext cx="6048672" cy="6168835"/>
          </a:xfrm>
          <a:prstGeom prst="rect">
            <a:avLst/>
          </a:prstGeom>
        </p:spPr>
      </p:pic>
      <p:sp>
        <p:nvSpPr>
          <p:cNvPr id="2" name="Title 1"/>
          <p:cNvSpPr>
            <a:spLocks noGrp="1"/>
          </p:cNvSpPr>
          <p:nvPr>
            <p:ph type="title"/>
          </p:nvPr>
        </p:nvSpPr>
        <p:spPr/>
        <p:txBody>
          <a:bodyPr/>
          <a:lstStyle/>
          <a:p>
            <a:r>
              <a:rPr lang="en-US" dirty="0" smtClean="0"/>
              <a:t>Methodology</a:t>
            </a:r>
            <a:endParaRPr lang="en-US" dirty="0"/>
          </a:p>
        </p:txBody>
      </p:sp>
      <p:sp>
        <p:nvSpPr>
          <p:cNvPr id="5" name="Date Placeholder 4"/>
          <p:cNvSpPr>
            <a:spLocks noGrp="1"/>
          </p:cNvSpPr>
          <p:nvPr>
            <p:ph type="dt" sz="half" idx="12"/>
          </p:nvPr>
        </p:nvSpPr>
        <p:spPr/>
        <p:txBody>
          <a:bodyPr/>
          <a:lstStyle/>
          <a:p>
            <a:pPr>
              <a:defRPr/>
            </a:pPr>
            <a:r>
              <a:rPr lang="en-US" smtClean="0"/>
              <a:t>Oct 2014</a:t>
            </a:r>
            <a:endParaRPr lang="en-GB" dirty="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27555591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dirty="0" smtClean="0"/>
              <a:t>Methodology</a:t>
            </a:r>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35</a:t>
            </a:fld>
            <a:endParaRPr lang="en-GB" dirty="0" smtClean="0"/>
          </a:p>
        </p:txBody>
      </p:sp>
      <p:pic>
        <p:nvPicPr>
          <p:cNvPr id="2" name="Picture 1" descr="Screen Shot 2012-11-29 at 11.04.18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5557" y="720081"/>
            <a:ext cx="7418851" cy="5877271"/>
          </a:xfrm>
          <a:prstGeom prst="rect">
            <a:avLst/>
          </a:prstGeom>
        </p:spPr>
      </p:pic>
      <p:sp>
        <p:nvSpPr>
          <p:cNvPr id="5" name="Date Placeholder 4"/>
          <p:cNvSpPr>
            <a:spLocks noGrp="1"/>
          </p:cNvSpPr>
          <p:nvPr>
            <p:ph type="dt" sz="half" idx="12"/>
          </p:nvPr>
        </p:nvSpPr>
        <p:spPr/>
        <p:txBody>
          <a:bodyPr/>
          <a:lstStyle/>
          <a:p>
            <a:pPr>
              <a:defRPr/>
            </a:pPr>
            <a:r>
              <a:rPr lang="en-US" smtClean="0"/>
              <a:t>Oct 2014</a:t>
            </a:r>
            <a:endParaRPr lang="en-GB" dirty="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4222967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dirty="0" smtClean="0"/>
              <a:t>Methodology</a:t>
            </a:r>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36</a:t>
            </a:fld>
            <a:endParaRPr lang="en-GB" dirty="0" smtClean="0"/>
          </a:p>
        </p:txBody>
      </p:sp>
      <p:pic>
        <p:nvPicPr>
          <p:cNvPr id="2" name="Picture 1" descr="Screen Shot 2012-11-29 at 11.04.34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4096" y="929578"/>
            <a:ext cx="7596336" cy="5667774"/>
          </a:xfrm>
          <a:prstGeom prst="rect">
            <a:avLst/>
          </a:prstGeom>
        </p:spPr>
      </p:pic>
      <p:sp>
        <p:nvSpPr>
          <p:cNvPr id="5" name="Date Placeholder 4"/>
          <p:cNvSpPr>
            <a:spLocks noGrp="1"/>
          </p:cNvSpPr>
          <p:nvPr>
            <p:ph type="dt" sz="half" idx="12"/>
          </p:nvPr>
        </p:nvSpPr>
        <p:spPr/>
        <p:txBody>
          <a:bodyPr/>
          <a:lstStyle/>
          <a:p>
            <a:pPr>
              <a:defRPr/>
            </a:pPr>
            <a:r>
              <a:rPr lang="en-US" smtClean="0"/>
              <a:t>Oct 2014</a:t>
            </a:r>
            <a:endParaRPr lang="en-GB" dirty="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42350093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dirty="0" smtClean="0"/>
              <a:t>Methodology</a:t>
            </a:r>
          </a:p>
        </p:txBody>
      </p:sp>
      <p:sp>
        <p:nvSpPr>
          <p:cNvPr id="4099" name="Rectangle 3"/>
          <p:cNvSpPr>
            <a:spLocks noGrp="1" noChangeArrowheads="1"/>
          </p:cNvSpPr>
          <p:nvPr>
            <p:ph type="body" sz="half" idx="1"/>
          </p:nvPr>
        </p:nvSpPr>
        <p:spPr>
          <a:xfrm>
            <a:off x="539750" y="1196975"/>
            <a:ext cx="8250238" cy="4525963"/>
          </a:xfrm>
        </p:spPr>
        <p:txBody>
          <a:bodyPr/>
          <a:lstStyle/>
          <a:p>
            <a:pPr marL="0" indent="0" algn="just">
              <a:buNone/>
            </a:pPr>
            <a:endParaRPr lang="en-US" dirty="0" smtClean="0"/>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37</a:t>
            </a:fld>
            <a:endParaRPr lang="en-GB" dirty="0" smtClean="0"/>
          </a:p>
        </p:txBody>
      </p:sp>
      <p:pic>
        <p:nvPicPr>
          <p:cNvPr id="3" name="Picture 2" descr="Screen Shot 2012-11-29 at 11.58.56 PM.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8019" y="786165"/>
            <a:ext cx="8290445" cy="5811484"/>
          </a:xfrm>
          <a:prstGeom prst="rect">
            <a:avLst/>
          </a:prstGeom>
        </p:spPr>
      </p:pic>
      <p:sp>
        <p:nvSpPr>
          <p:cNvPr id="6" name="Date Placeholder 5"/>
          <p:cNvSpPr>
            <a:spLocks noGrp="1"/>
          </p:cNvSpPr>
          <p:nvPr>
            <p:ph type="dt" sz="half" idx="12"/>
          </p:nvPr>
        </p:nvSpPr>
        <p:spPr/>
        <p:txBody>
          <a:bodyPr/>
          <a:lstStyle/>
          <a:p>
            <a:pPr>
              <a:defRPr/>
            </a:pPr>
            <a:r>
              <a:rPr lang="en-US" smtClean="0"/>
              <a:t>Oct 2014</a:t>
            </a:r>
            <a:endParaRPr lang="en-GB" dirty="0"/>
          </a:p>
        </p:txBody>
      </p:sp>
      <p:sp>
        <p:nvSpPr>
          <p:cNvPr id="7" name="Footer Placeholder 6"/>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1099271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Complete Domain Ontology	</a:t>
            </a:r>
            <a:endParaRPr lang="de-DE" dirty="0" smtClean="0"/>
          </a:p>
        </p:txBody>
      </p:sp>
      <p:sp>
        <p:nvSpPr>
          <p:cNvPr id="4099" name="Rectangle 3"/>
          <p:cNvSpPr>
            <a:spLocks noGrp="1" noChangeArrowheads="1"/>
          </p:cNvSpPr>
          <p:nvPr>
            <p:ph type="body" sz="half" idx="1"/>
          </p:nvPr>
        </p:nvSpPr>
        <p:spPr>
          <a:xfrm>
            <a:off x="539750" y="1196975"/>
            <a:ext cx="8250238" cy="4525963"/>
          </a:xfrm>
        </p:spPr>
        <p:txBody>
          <a:bodyPr/>
          <a:lstStyle/>
          <a:p>
            <a:pPr marL="0" indent="0" algn="just">
              <a:buNone/>
            </a:pPr>
            <a:endParaRPr lang="en-US" dirty="0" smtClean="0"/>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38</a:t>
            </a:fld>
            <a:endParaRPr lang="en-GB" dirty="0" smtClean="0"/>
          </a:p>
        </p:txBody>
      </p:sp>
      <p:pic>
        <p:nvPicPr>
          <p:cNvPr id="2" name="Picture 1" descr="uber-ontology.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2" y="711155"/>
            <a:ext cx="8820472" cy="6171336"/>
          </a:xfrm>
          <a:prstGeom prst="rect">
            <a:avLst/>
          </a:prstGeom>
        </p:spPr>
      </p:pic>
      <p:sp>
        <p:nvSpPr>
          <p:cNvPr id="6" name="Date Placeholder 5"/>
          <p:cNvSpPr>
            <a:spLocks noGrp="1"/>
          </p:cNvSpPr>
          <p:nvPr>
            <p:ph type="dt" sz="half" idx="12"/>
          </p:nvPr>
        </p:nvSpPr>
        <p:spPr/>
        <p:txBody>
          <a:bodyPr/>
          <a:lstStyle/>
          <a:p>
            <a:pPr>
              <a:defRPr/>
            </a:pPr>
            <a:r>
              <a:rPr lang="en-US" smtClean="0"/>
              <a:t>Oct 2014</a:t>
            </a:r>
            <a:endParaRPr lang="en-GB" dirty="0"/>
          </a:p>
        </p:txBody>
      </p:sp>
      <p:sp>
        <p:nvSpPr>
          <p:cNvPr id="7" name="Footer Placeholder 6"/>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13196853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dirty="0" err="1" smtClean="0"/>
              <a:t>Example</a:t>
            </a:r>
            <a:r>
              <a:rPr lang="de-DE" dirty="0" smtClean="0"/>
              <a:t> KB </a:t>
            </a:r>
            <a:r>
              <a:rPr lang="de-DE" dirty="0" err="1" smtClean="0"/>
              <a:t>for</a:t>
            </a:r>
            <a:r>
              <a:rPr lang="de-DE" dirty="0" smtClean="0"/>
              <a:t> 50 </a:t>
            </a:r>
            <a:r>
              <a:rPr lang="de-DE" dirty="0" err="1" smtClean="0"/>
              <a:t>daily</a:t>
            </a:r>
            <a:r>
              <a:rPr lang="de-DE" dirty="0" smtClean="0"/>
              <a:t> </a:t>
            </a:r>
            <a:r>
              <a:rPr lang="de-DE" dirty="0" err="1" smtClean="0"/>
              <a:t>publications</a:t>
            </a:r>
            <a:endParaRPr lang="de-DE" dirty="0" smtClean="0"/>
          </a:p>
        </p:txBody>
      </p:sp>
      <p:sp>
        <p:nvSpPr>
          <p:cNvPr id="4099" name="Rectangle 3"/>
          <p:cNvSpPr>
            <a:spLocks noGrp="1" noChangeArrowheads="1"/>
          </p:cNvSpPr>
          <p:nvPr>
            <p:ph type="body" sz="half" idx="1"/>
          </p:nvPr>
        </p:nvSpPr>
        <p:spPr>
          <a:xfrm>
            <a:off x="539750" y="1196975"/>
            <a:ext cx="8250238" cy="4525963"/>
          </a:xfrm>
        </p:spPr>
        <p:txBody>
          <a:bodyPr/>
          <a:lstStyle/>
          <a:p>
            <a:pPr marL="0" indent="0" algn="just">
              <a:buNone/>
            </a:pPr>
            <a:endParaRPr lang="en-US" dirty="0" smtClean="0"/>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39</a:t>
            </a:fld>
            <a:endParaRPr lang="en-GB" dirty="0" smtClean="0"/>
          </a:p>
        </p:txBody>
      </p:sp>
      <p:pic>
        <p:nvPicPr>
          <p:cNvPr id="2" name="Picture 1" descr="Datasets.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3528" y="476672"/>
            <a:ext cx="8460432" cy="6142746"/>
          </a:xfrm>
          <a:prstGeom prst="rect">
            <a:avLst/>
          </a:prstGeom>
        </p:spPr>
      </p:pic>
      <p:sp>
        <p:nvSpPr>
          <p:cNvPr id="6" name="Date Placeholder 5"/>
          <p:cNvSpPr>
            <a:spLocks noGrp="1"/>
          </p:cNvSpPr>
          <p:nvPr>
            <p:ph type="dt" sz="half" idx="12"/>
          </p:nvPr>
        </p:nvSpPr>
        <p:spPr/>
        <p:txBody>
          <a:bodyPr/>
          <a:lstStyle/>
          <a:p>
            <a:pPr>
              <a:defRPr/>
            </a:pPr>
            <a:r>
              <a:rPr lang="en-US" smtClean="0"/>
              <a:t>Oct 2014</a:t>
            </a:r>
            <a:endParaRPr lang="en-GB" dirty="0"/>
          </a:p>
        </p:txBody>
      </p:sp>
      <p:sp>
        <p:nvSpPr>
          <p:cNvPr id="7" name="Footer Placeholder 6"/>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3554046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9"/>
          <p:cNvSpPr>
            <a:spLocks noGrp="1"/>
          </p:cNvSpPr>
          <p:nvPr>
            <p:ph type="title"/>
          </p:nvPr>
        </p:nvSpPr>
        <p:spPr>
          <a:xfrm>
            <a:off x="2770188" y="82550"/>
            <a:ext cx="6221412" cy="466130"/>
          </a:xfrm>
          <a:ln/>
        </p:spPr>
        <p:txBody>
          <a:bodyPr/>
          <a:lstStyle/>
          <a:p>
            <a:r>
              <a:rPr lang="en-US" altLang="bg-BG" dirty="0" smtClean="0"/>
              <a:t>Interlinking Text and Data</a:t>
            </a:r>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
        <p:nvSpPr>
          <p:cNvPr id="2" name="Slide Number Placeholder 1"/>
          <p:cNvSpPr>
            <a:spLocks noGrp="1"/>
          </p:cNvSpPr>
          <p:nvPr>
            <p:ph type="sldNum" sz="quarter" idx="11"/>
          </p:nvPr>
        </p:nvSpPr>
        <p:spPr/>
        <p:txBody>
          <a:bodyPr/>
          <a:lstStyle/>
          <a:p>
            <a:pPr>
              <a:defRPr/>
            </a:pPr>
            <a:r>
              <a:rPr lang="en-GB" dirty="0" smtClean="0"/>
              <a:t>#</a:t>
            </a:r>
            <a:fld id="{CC99CE5E-6769-4C05-851B-2EA231B96030}" type="slidenum">
              <a:rPr lang="en-GB" smtClean="0"/>
              <a:pPr>
                <a:defRPr/>
              </a:pPr>
              <a:t>4</a:t>
            </a:fld>
            <a:endParaRPr lang="en-GB" dirty="0"/>
          </a:p>
        </p:txBody>
      </p:sp>
      <p:pic>
        <p:nvPicPr>
          <p:cNvPr id="4" name="Picture 3" descr="sem_ann.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51720" y="837587"/>
            <a:ext cx="5112568" cy="5615749"/>
          </a:xfrm>
          <a:prstGeom prst="rect">
            <a:avLst/>
          </a:prstGeom>
        </p:spPr>
      </p:pic>
      <p:sp>
        <p:nvSpPr>
          <p:cNvPr id="7"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4251030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dirty="0" smtClean="0"/>
              <a:t>Methodology</a:t>
            </a:r>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40</a:t>
            </a:fld>
            <a:endParaRPr lang="en-GB" dirty="0" smtClean="0"/>
          </a:p>
        </p:txBody>
      </p:sp>
      <p:pic>
        <p:nvPicPr>
          <p:cNvPr id="2" name="Picture 1" descr="Semantic Annotation - the Process of Building it-2.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27584" y="643160"/>
            <a:ext cx="7996920" cy="6214839"/>
          </a:xfrm>
          <a:prstGeom prst="rect">
            <a:avLst/>
          </a:prstGeom>
        </p:spPr>
      </p:pic>
      <p:sp>
        <p:nvSpPr>
          <p:cNvPr id="6" name="Date Placeholder 5"/>
          <p:cNvSpPr>
            <a:spLocks noGrp="1"/>
          </p:cNvSpPr>
          <p:nvPr>
            <p:ph type="dt" sz="half" idx="12"/>
          </p:nvPr>
        </p:nvSpPr>
        <p:spPr/>
        <p:txBody>
          <a:bodyPr/>
          <a:lstStyle/>
          <a:p>
            <a:pPr>
              <a:defRPr/>
            </a:pPr>
            <a:r>
              <a:rPr lang="en-US" smtClean="0"/>
              <a:t>Oct 2014</a:t>
            </a:r>
            <a:endParaRPr lang="en-GB" dirty="0"/>
          </a:p>
        </p:txBody>
      </p:sp>
      <p:sp>
        <p:nvSpPr>
          <p:cNvPr id="7" name="Footer Placeholder 6"/>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12395228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dirty="0" smtClean="0"/>
              <a:t>Design </a:t>
            </a:r>
            <a:r>
              <a:rPr lang="de-DE" dirty="0" err="1" smtClean="0"/>
              <a:t>of</a:t>
            </a:r>
            <a:r>
              <a:rPr lang="de-DE" dirty="0" smtClean="0"/>
              <a:t> </a:t>
            </a:r>
            <a:r>
              <a:rPr lang="de-DE" dirty="0" err="1" smtClean="0"/>
              <a:t>Machine</a:t>
            </a:r>
            <a:r>
              <a:rPr lang="de-DE" dirty="0" smtClean="0"/>
              <a:t> Learning Pipeline</a:t>
            </a:r>
          </a:p>
        </p:txBody>
      </p:sp>
      <p:sp>
        <p:nvSpPr>
          <p:cNvPr id="4102" name="Slide Number Placeholder 5"/>
          <p:cNvSpPr>
            <a:spLocks noGrp="1"/>
          </p:cNvSpPr>
          <p:nvPr>
            <p:ph type="sldNum" sz="quarter" idx="11"/>
          </p:nvPr>
        </p:nvSpPr>
        <p:spPr>
          <a:noFill/>
        </p:spPr>
        <p:txBody>
          <a:bodyPr/>
          <a:lstStyle/>
          <a:p>
            <a:r>
              <a:rPr lang="en-GB" dirty="0" smtClean="0"/>
              <a:t>#</a:t>
            </a:r>
            <a:fld id="{BFD157B1-2097-4B9A-B9F7-410EF97CDB57}" type="slidenum">
              <a:rPr lang="en-GB" smtClean="0"/>
              <a:pPr/>
              <a:t>41</a:t>
            </a:fld>
            <a:endParaRPr lang="en-GB" dirty="0" smtClean="0"/>
          </a:p>
        </p:txBody>
      </p:sp>
      <p:pic>
        <p:nvPicPr>
          <p:cNvPr id="2" name="Picture 1" descr="Semantic Annotation - the Process of Building it-5.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87624" y="764704"/>
            <a:ext cx="7639613" cy="6093296"/>
          </a:xfrm>
          <a:prstGeom prst="rect">
            <a:avLst/>
          </a:prstGeom>
        </p:spPr>
      </p:pic>
      <p:sp>
        <p:nvSpPr>
          <p:cNvPr id="5" name="Date Placeholder 4"/>
          <p:cNvSpPr>
            <a:spLocks noGrp="1"/>
          </p:cNvSpPr>
          <p:nvPr>
            <p:ph type="dt" sz="half" idx="12"/>
          </p:nvPr>
        </p:nvSpPr>
        <p:spPr/>
        <p:txBody>
          <a:bodyPr/>
          <a:lstStyle/>
          <a:p>
            <a:pPr>
              <a:defRPr/>
            </a:pPr>
            <a:r>
              <a:rPr lang="en-US" smtClean="0"/>
              <a:t>Oct 2014</a:t>
            </a:r>
            <a:endParaRPr lang="en-GB" dirty="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Tree>
    <p:extLst>
      <p:ext uri="{BB962C8B-B14F-4D97-AF65-F5344CB8AC3E}">
        <p14:creationId xmlns:p14="http://schemas.microsoft.com/office/powerpoint/2010/main" xmlns="" val="13290517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p:txBody>
          <a:bodyPr/>
          <a:lstStyle/>
          <a:p>
            <a:r>
              <a:rPr lang="en-US" dirty="0" smtClean="0"/>
              <a:t>Introduction </a:t>
            </a:r>
            <a:r>
              <a:rPr lang="en-US" dirty="0"/>
              <a:t>of </a:t>
            </a:r>
            <a:r>
              <a:rPr lang="en-US" dirty="0" smtClean="0"/>
              <a:t>Ontotext</a:t>
            </a:r>
          </a:p>
          <a:p>
            <a:r>
              <a:rPr lang="en-US" dirty="0" smtClean="0"/>
              <a:t>Clients, cases</a:t>
            </a:r>
          </a:p>
          <a:p>
            <a:r>
              <a:rPr lang="en-US" dirty="0" smtClean="0"/>
              <a:t>Text Mining, Media and Publishing Solution</a:t>
            </a:r>
          </a:p>
          <a:p>
            <a:r>
              <a:rPr lang="en-US" dirty="0" err="1" smtClean="0">
                <a:solidFill>
                  <a:srgbClr val="FF0000"/>
                </a:solidFill>
              </a:rPr>
              <a:t>SemTech</a:t>
            </a:r>
            <a:r>
              <a:rPr lang="en-US" dirty="0" smtClean="0">
                <a:solidFill>
                  <a:srgbClr val="FF0000"/>
                </a:solidFill>
              </a:rPr>
              <a:t> applications in Finance</a:t>
            </a:r>
          </a:p>
          <a:p>
            <a:r>
              <a:rPr lang="en-US" dirty="0" smtClean="0"/>
              <a:t>Wrap-up</a:t>
            </a:r>
            <a:endParaRPr lang="en-US" dirty="0"/>
          </a:p>
          <a:p>
            <a:endParaRPr lang="en-US" sz="2400" dirty="0" smtClean="0"/>
          </a:p>
        </p:txBody>
      </p:sp>
      <p:sp>
        <p:nvSpPr>
          <p:cNvPr id="2" name="Title 1"/>
          <p:cNvSpPr>
            <a:spLocks noGrp="1"/>
          </p:cNvSpPr>
          <p:nvPr>
            <p:ph type="title"/>
          </p:nvPr>
        </p:nvSpPr>
        <p:spPr/>
        <p:txBody>
          <a:bodyPr/>
          <a:lstStyle/>
          <a:p>
            <a:r>
              <a:rPr lang="en-US" dirty="0" smtClean="0"/>
              <a:t>Outline</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42</a:t>
            </a:fld>
            <a:endParaRPr lang="en-GB" dirty="0"/>
          </a:p>
        </p:txBody>
      </p:sp>
      <p:sp>
        <p:nvSpPr>
          <p:cNvPr id="7"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019004966"/>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Discovering Suspicious </a:t>
            </a:r>
            <a:r>
              <a:rPr lang="en-US" dirty="0"/>
              <a:t>R</a:t>
            </a:r>
            <a:r>
              <a:rPr lang="en-US" dirty="0" smtClean="0"/>
              <a:t>elationships</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43</a:t>
            </a:fld>
            <a:endParaRPr lang="en-GB" dirty="0"/>
          </a:p>
        </p:txBody>
      </p:sp>
      <p:sp>
        <p:nvSpPr>
          <p:cNvPr id="4" name="Date Placeholder 3"/>
          <p:cNvSpPr>
            <a:spLocks noGrp="1"/>
          </p:cNvSpPr>
          <p:nvPr>
            <p:ph type="dt" sz="half" idx="12"/>
          </p:nvPr>
        </p:nvSpPr>
        <p:spPr/>
        <p:txBody>
          <a:bodyPr/>
          <a:lstStyle/>
          <a:p>
            <a:pPr>
              <a:defRPr/>
            </a:pPr>
            <a:r>
              <a:rPr lang="en-US" smtClean="0"/>
              <a:t>Oct 2014</a:t>
            </a:r>
            <a:endParaRPr lang="en-GB" dirty="0"/>
          </a:p>
        </p:txBody>
      </p:sp>
      <p:sp>
        <p:nvSpPr>
          <p:cNvPr id="6" name="AutoShape 2" descr="slider1"/>
          <p:cNvSpPr>
            <a:spLocks noChangeAspect="1" noChangeArrowheads="1"/>
          </p:cNvSpPr>
          <p:nvPr/>
        </p:nvSpPr>
        <p:spPr bwMode="auto">
          <a:xfrm>
            <a:off x="155575" y="-144463"/>
            <a:ext cx="4005498" cy="400551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bg-BG"/>
          </a:p>
        </p:txBody>
      </p:sp>
      <p:pic>
        <p:nvPicPr>
          <p:cNvPr id="7" name="Picture 6"/>
          <p:cNvPicPr>
            <a:picLocks noChangeAspect="1"/>
          </p:cNvPicPr>
          <p:nvPr/>
        </p:nvPicPr>
        <p:blipFill>
          <a:blip r:embed="rId3" cstate="print"/>
          <a:stretch>
            <a:fillRect/>
          </a:stretch>
        </p:blipFill>
        <p:spPr>
          <a:xfrm>
            <a:off x="136081" y="1124744"/>
            <a:ext cx="8828407" cy="5472608"/>
          </a:xfrm>
          <a:prstGeom prst="rect">
            <a:avLst/>
          </a:prstGeom>
        </p:spPr>
      </p:pic>
    </p:spTree>
    <p:extLst>
      <p:ext uri="{BB962C8B-B14F-4D97-AF65-F5344CB8AC3E}">
        <p14:creationId xmlns:p14="http://schemas.microsoft.com/office/powerpoint/2010/main" xmlns="" val="77788842"/>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p:txBody>
          <a:bodyPr/>
          <a:lstStyle/>
          <a:p>
            <a:r>
              <a:rPr lang="en-US" dirty="0" smtClean="0"/>
              <a:t>Have a database of locations, with part-of info</a:t>
            </a:r>
          </a:p>
          <a:p>
            <a:r>
              <a:rPr lang="en-US" dirty="0" smtClean="0"/>
              <a:t>Have a database with companies, with dependencies</a:t>
            </a:r>
          </a:p>
          <a:p>
            <a:r>
              <a:rPr lang="en-US" dirty="0" smtClean="0"/>
              <a:t>Define semantics for the relevant relationships:</a:t>
            </a:r>
          </a:p>
          <a:p>
            <a:pPr lvl="1"/>
            <a:r>
              <a:rPr lang="en-US" dirty="0"/>
              <a:t>s</a:t>
            </a:r>
            <a:r>
              <a:rPr lang="en-US" dirty="0" smtClean="0"/>
              <a:t>ub-region and control are transitive relationships</a:t>
            </a:r>
          </a:p>
          <a:p>
            <a:pPr lvl="1"/>
            <a:r>
              <a:rPr lang="en-US" dirty="0" smtClean="0"/>
              <a:t>Located-in is transitive over sub-region</a:t>
            </a:r>
          </a:p>
          <a:p>
            <a:r>
              <a:rPr lang="en-US" dirty="0" smtClean="0"/>
              <a:t>Define the semantics of suspicious relationships</a:t>
            </a:r>
            <a:endParaRPr lang="en-US" dirty="0"/>
          </a:p>
          <a:p>
            <a:pPr marL="0" indent="0">
              <a:buNone/>
            </a:pPr>
            <a:r>
              <a:rPr lang="en-US" sz="1600" b="1" dirty="0">
                <a:solidFill>
                  <a:schemeClr val="accent6"/>
                </a:solidFill>
                <a:latin typeface="Courier New" panose="02070309020205020404" pitchFamily="49" charset="0"/>
                <a:cs typeface="Courier New" panose="02070309020205020404" pitchFamily="49" charset="0"/>
              </a:rPr>
              <a:t>CONSTRUCT { ?orgA my:suspiciousLink ?orgB </a:t>
            </a:r>
            <a:r>
              <a:rPr lang="en-US" sz="1600" b="1" dirty="0" smtClean="0">
                <a:solidFill>
                  <a:schemeClr val="accent6"/>
                </a:solidFill>
                <a:latin typeface="Courier New" panose="02070309020205020404" pitchFamily="49" charset="0"/>
                <a:cs typeface="Courier New" panose="02070309020205020404" pitchFamily="49" charset="0"/>
              </a:rPr>
              <a:t>} WHERE {</a:t>
            </a:r>
          </a:p>
          <a:p>
            <a:pPr marL="0" indent="0">
              <a:buNone/>
            </a:pPr>
            <a:r>
              <a:rPr lang="en-US" sz="1600" b="1" dirty="0" smtClean="0">
                <a:solidFill>
                  <a:schemeClr val="accent6"/>
                </a:solidFill>
                <a:latin typeface="Courier New" panose="02070309020205020404" pitchFamily="49" charset="0"/>
                <a:cs typeface="Courier New" panose="02070309020205020404" pitchFamily="49" charset="0"/>
              </a:rPr>
              <a:t>	?orgA ptop:locatedIn ?x ; fibo:controls ?y .</a:t>
            </a:r>
          </a:p>
          <a:p>
            <a:pPr marL="0" indent="0">
              <a:buNone/>
            </a:pPr>
            <a:r>
              <a:rPr lang="en-US" sz="1600" b="1" dirty="0" smtClean="0">
                <a:solidFill>
                  <a:schemeClr val="accent6"/>
                </a:solidFill>
                <a:latin typeface="Courier New" panose="02070309020205020404" pitchFamily="49" charset="0"/>
                <a:cs typeface="Courier New" panose="02070309020205020404" pitchFamily="49" charset="0"/>
              </a:rPr>
              <a:t>	?y fibo:controls ?orgB ; ptop:locatedIn ?z .</a:t>
            </a:r>
          </a:p>
          <a:p>
            <a:pPr marL="0" indent="0">
              <a:buNone/>
            </a:pPr>
            <a:r>
              <a:rPr lang="en-US" sz="1600" b="1" dirty="0">
                <a:solidFill>
                  <a:schemeClr val="accent6"/>
                </a:solidFill>
                <a:latin typeface="Courier New" panose="02070309020205020404" pitchFamily="49" charset="0"/>
                <a:cs typeface="Courier New" panose="02070309020205020404" pitchFamily="49" charset="0"/>
              </a:rPr>
              <a:t>	?orgB ptop:locatedIn ?x .</a:t>
            </a:r>
          </a:p>
          <a:p>
            <a:pPr marL="0" indent="0">
              <a:buNone/>
            </a:pPr>
            <a:r>
              <a:rPr lang="en-US" sz="1600" b="1" dirty="0">
                <a:solidFill>
                  <a:schemeClr val="accent6"/>
                </a:solidFill>
                <a:latin typeface="Courier New" panose="02070309020205020404" pitchFamily="49" charset="0"/>
                <a:cs typeface="Courier New" panose="02070309020205020404" pitchFamily="49" charset="0"/>
              </a:rPr>
              <a:t>	?z a ptop:OffshoreZone .</a:t>
            </a:r>
          </a:p>
          <a:p>
            <a:pPr marL="0" indent="0">
              <a:buNone/>
            </a:pPr>
            <a:r>
              <a:rPr lang="en-US" sz="1600" b="1" dirty="0">
                <a:solidFill>
                  <a:schemeClr val="accent6"/>
                </a:solidFill>
                <a:latin typeface="Courier New" panose="02070309020205020404" pitchFamily="49" charset="0"/>
                <a:cs typeface="Courier New" panose="02070309020205020404" pitchFamily="49" charset="0"/>
              </a:rPr>
              <a:t>}</a:t>
            </a:r>
            <a:endParaRPr lang="bg-BG" sz="1600" b="1" dirty="0">
              <a:solidFill>
                <a:schemeClr val="accent6"/>
              </a:solidFill>
              <a:latin typeface="Courier New" panose="02070309020205020404" pitchFamily="49" charset="0"/>
              <a:cs typeface="Courier New" panose="02070309020205020404" pitchFamily="49" charset="0"/>
            </a:endParaRPr>
          </a:p>
        </p:txBody>
      </p:sp>
      <p:sp>
        <p:nvSpPr>
          <p:cNvPr id="2" name="Title 1"/>
          <p:cNvSpPr>
            <a:spLocks noGrp="1"/>
          </p:cNvSpPr>
          <p:nvPr>
            <p:ph type="title"/>
          </p:nvPr>
        </p:nvSpPr>
        <p:spPr/>
        <p:txBody>
          <a:bodyPr/>
          <a:lstStyle/>
          <a:p>
            <a:r>
              <a:rPr lang="en-US" dirty="0" smtClean="0"/>
              <a:t>What </a:t>
            </a:r>
            <a:r>
              <a:rPr lang="en-US" dirty="0"/>
              <a:t>I</a:t>
            </a:r>
            <a:r>
              <a:rPr lang="en-US" dirty="0" smtClean="0"/>
              <a:t>t Takes to Make </a:t>
            </a:r>
            <a:r>
              <a:rPr lang="en-US" dirty="0"/>
              <a:t>I</a:t>
            </a:r>
            <a:r>
              <a:rPr lang="en-US" dirty="0" smtClean="0"/>
              <a:t>t Work?</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dirty="0" smtClean="0"/>
              <a:t>#</a:t>
            </a:r>
            <a:fld id="{C43228C6-149F-4258-8305-F12858584983}" type="slidenum">
              <a:rPr lang="en-GB" smtClean="0"/>
              <a:pPr>
                <a:defRPr/>
              </a:pPr>
              <a:t>44</a:t>
            </a:fld>
            <a:endParaRPr lang="en-GB" dirty="0"/>
          </a:p>
        </p:txBody>
      </p:sp>
      <p:sp>
        <p:nvSpPr>
          <p:cNvPr id="4" name="Date Placeholder 3"/>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2182175748"/>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lstStyle/>
          <a:p>
            <a:r>
              <a:rPr lang="en-US" dirty="0" smtClean="0"/>
              <a:t>Use Cases</a:t>
            </a:r>
          </a:p>
        </p:txBody>
      </p:sp>
      <p:sp>
        <p:nvSpPr>
          <p:cNvPr id="10" name="Footer Placeholder 5"/>
          <p:cNvSpPr>
            <a:spLocks noGrp="1"/>
          </p:cNvSpPr>
          <p:nvPr>
            <p:ph type="ftr" sz="quarter" idx="10"/>
          </p:nvPr>
        </p:nvSpPr>
        <p:spPr/>
        <p:txBody>
          <a:bodyPr/>
          <a:lstStyle/>
          <a:p>
            <a:pPr algn="ctr">
              <a:defRPr/>
            </a:pPr>
            <a:r>
              <a:rPr lang="en-US" smtClean="0"/>
              <a:t>Semantic Technology in Publishing &amp; Finance</a:t>
            </a:r>
            <a:endParaRPr lang="en-GB" dirty="0"/>
          </a:p>
        </p:txBody>
      </p:sp>
      <p:sp>
        <p:nvSpPr>
          <p:cNvPr id="14" name="Content Placeholder 2"/>
          <p:cNvSpPr txBox="1">
            <a:spLocks/>
          </p:cNvSpPr>
          <p:nvPr/>
        </p:nvSpPr>
        <p:spPr>
          <a:xfrm>
            <a:off x="539552" y="1196752"/>
            <a:ext cx="8280400" cy="4895850"/>
          </a:xfrm>
          <a:prstGeom prst="rect">
            <a:avLst/>
          </a:prstGeom>
        </p:spPr>
        <p:txBody>
          <a:bodyPr/>
          <a:lstStyle>
            <a:lvl1pPr marL="342900" indent="-342900" algn="l" rtl="0" eaLnBrk="0" fontAlgn="base" hangingPunct="0">
              <a:spcBef>
                <a:spcPts val="1200"/>
              </a:spcBef>
              <a:spcAft>
                <a:spcPct val="0"/>
              </a:spcAft>
              <a:buClr>
                <a:srgbClr val="FF1900"/>
              </a:buClr>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rgbClr val="003663"/>
              </a:buClr>
              <a:buFont typeface="Tahoma" pitchFamily="34" charset="0"/>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200">
                <a:solidFill>
                  <a:schemeClr val="tx1"/>
                </a:solidFill>
                <a:latin typeface="Calibri" pitchFamily="34" charset="0"/>
              </a:defRPr>
            </a:lvl4pPr>
            <a:lvl5pPr marL="2057400" indent="-228600" algn="l" rtl="0" eaLnBrk="0" fontAlgn="base" hangingPunct="0">
              <a:spcBef>
                <a:spcPct val="20000"/>
              </a:spcBef>
              <a:spcAft>
                <a:spcPct val="0"/>
              </a:spcAft>
              <a:buChar char="»"/>
              <a:defRPr sz="1200">
                <a:solidFill>
                  <a:schemeClr val="tx1"/>
                </a:solidFill>
                <a:latin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dirty="0" smtClean="0"/>
              <a:t>Investigating networks of linked entities</a:t>
            </a:r>
          </a:p>
          <a:p>
            <a:pPr lvl="1"/>
            <a:r>
              <a:rPr lang="en-US" dirty="0" smtClean="0"/>
              <a:t>As prerequisite for risk assessment and compliance research</a:t>
            </a:r>
          </a:p>
          <a:p>
            <a:r>
              <a:rPr lang="en-US" dirty="0" smtClean="0"/>
              <a:t>Risk assessment</a:t>
            </a:r>
          </a:p>
          <a:p>
            <a:pPr lvl="1"/>
            <a:r>
              <a:rPr lang="en-US" dirty="0"/>
              <a:t>Tracing information about suspicious </a:t>
            </a:r>
            <a:r>
              <a:rPr lang="en-US" dirty="0" smtClean="0"/>
              <a:t>entities</a:t>
            </a:r>
          </a:p>
          <a:p>
            <a:pPr lvl="1"/>
            <a:r>
              <a:rPr lang="en-US" dirty="0" smtClean="0"/>
              <a:t>Identifying risk-indicators across multiple sources</a:t>
            </a:r>
          </a:p>
          <a:p>
            <a:pPr lvl="1"/>
            <a:r>
              <a:rPr lang="en-US" dirty="0" smtClean="0"/>
              <a:t>Identifying risks related to linked entities</a:t>
            </a:r>
          </a:p>
          <a:p>
            <a:pPr lvl="1"/>
            <a:r>
              <a:rPr lang="en-US" dirty="0" smtClean="0"/>
              <a:t>Determining exposure against a group of linked entities</a:t>
            </a:r>
          </a:p>
          <a:p>
            <a:r>
              <a:rPr lang="en-US" dirty="0" smtClean="0"/>
              <a:t>Compliance-related research</a:t>
            </a:r>
          </a:p>
          <a:p>
            <a:pPr lvl="1"/>
            <a:r>
              <a:rPr lang="en-US" dirty="0" smtClean="0"/>
              <a:t>Fraud detection, insider trading, etc.</a:t>
            </a:r>
          </a:p>
          <a:p>
            <a:r>
              <a:rPr lang="en-US" dirty="0" smtClean="0"/>
              <a:t>Searching in large policies and regulations</a:t>
            </a:r>
          </a:p>
          <a:p>
            <a:pPr lvl="1"/>
            <a:r>
              <a:rPr lang="en-US" dirty="0" smtClean="0"/>
              <a:t>See Open Policy</a:t>
            </a:r>
            <a:endParaRPr lang="bg-BG" dirty="0"/>
          </a:p>
          <a:p>
            <a:pPr>
              <a:buFont typeface="Arial" panose="020B0604020202020204" pitchFamily="34" charset="0"/>
              <a:buChar char="•"/>
              <a:defRPr/>
            </a:pPr>
            <a:endParaRPr lang="en-US" dirty="0"/>
          </a:p>
        </p:txBody>
      </p:sp>
      <p:sp>
        <p:nvSpPr>
          <p:cNvPr id="2" name="Slide Number Placeholder 1"/>
          <p:cNvSpPr>
            <a:spLocks noGrp="1"/>
          </p:cNvSpPr>
          <p:nvPr>
            <p:ph type="sldNum" sz="quarter" idx="11"/>
          </p:nvPr>
        </p:nvSpPr>
        <p:spPr/>
        <p:txBody>
          <a:bodyPr/>
          <a:lstStyle/>
          <a:p>
            <a:pPr>
              <a:defRPr/>
            </a:pPr>
            <a:r>
              <a:rPr lang="en-GB" dirty="0" smtClean="0"/>
              <a:t>#</a:t>
            </a:r>
            <a:fld id="{EB811105-9FF3-4751-B1B6-6BB0E8F3C20E}" type="slidenum">
              <a:rPr lang="en-GB" smtClean="0"/>
              <a:pPr>
                <a:defRPr/>
              </a:pPr>
              <a:t>45</a:t>
            </a:fld>
            <a:endParaRPr lang="en-GB" dirty="0"/>
          </a:p>
        </p:txBody>
      </p:sp>
      <p:sp>
        <p:nvSpPr>
          <p:cNvPr id="3" name="Date Placeholder 2"/>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2039498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lstStyle/>
          <a:p>
            <a:r>
              <a:rPr lang="en-US" dirty="0" smtClean="0"/>
              <a:t>How: </a:t>
            </a:r>
            <a:r>
              <a:rPr lang="bg-BG" dirty="0" err="1" smtClean="0"/>
              <a:t>Semantic</a:t>
            </a:r>
            <a:r>
              <a:rPr lang="bg-BG" dirty="0" smtClean="0"/>
              <a:t> </a:t>
            </a:r>
            <a:r>
              <a:rPr lang="en-US" dirty="0" smtClean="0"/>
              <a:t>BI/Data-warehouses</a:t>
            </a:r>
            <a:endParaRPr lang="en-US" dirty="0"/>
          </a:p>
        </p:txBody>
      </p:sp>
      <p:sp>
        <p:nvSpPr>
          <p:cNvPr id="10" name="Footer Placeholder 5"/>
          <p:cNvSpPr>
            <a:spLocks noGrp="1"/>
          </p:cNvSpPr>
          <p:nvPr>
            <p:ph type="ftr" sz="quarter" idx="10"/>
          </p:nvPr>
        </p:nvSpPr>
        <p:spPr/>
        <p:txBody>
          <a:bodyPr/>
          <a:lstStyle/>
          <a:p>
            <a:pPr algn="ctr">
              <a:defRPr/>
            </a:pPr>
            <a:r>
              <a:rPr lang="en-US" smtClean="0"/>
              <a:t>Semantic Technology in Publishing &amp; Finance</a:t>
            </a:r>
            <a:endParaRPr lang="en-GB" dirty="0"/>
          </a:p>
        </p:txBody>
      </p:sp>
      <p:sp>
        <p:nvSpPr>
          <p:cNvPr id="14" name="Content Placeholder 2"/>
          <p:cNvSpPr txBox="1">
            <a:spLocks/>
          </p:cNvSpPr>
          <p:nvPr/>
        </p:nvSpPr>
        <p:spPr>
          <a:xfrm>
            <a:off x="539552" y="1196752"/>
            <a:ext cx="8280400" cy="4895850"/>
          </a:xfrm>
          <a:prstGeom prst="rect">
            <a:avLst/>
          </a:prstGeom>
        </p:spPr>
        <p:txBody>
          <a:bodyPr/>
          <a:lstStyle>
            <a:lvl1pPr marL="342900" indent="-342900" algn="l" rtl="0" eaLnBrk="0" fontAlgn="base" hangingPunct="0">
              <a:spcBef>
                <a:spcPts val="1200"/>
              </a:spcBef>
              <a:spcAft>
                <a:spcPct val="0"/>
              </a:spcAft>
              <a:buClr>
                <a:srgbClr val="FF1900"/>
              </a:buClr>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rgbClr val="003663"/>
              </a:buClr>
              <a:buFont typeface="Tahoma" pitchFamily="34" charset="0"/>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200">
                <a:solidFill>
                  <a:schemeClr val="tx1"/>
                </a:solidFill>
                <a:latin typeface="Calibri" pitchFamily="34" charset="0"/>
              </a:defRPr>
            </a:lvl4pPr>
            <a:lvl5pPr marL="2057400" indent="-228600" algn="l" rtl="0" eaLnBrk="0" fontAlgn="base" hangingPunct="0">
              <a:spcBef>
                <a:spcPct val="20000"/>
              </a:spcBef>
              <a:spcAft>
                <a:spcPct val="0"/>
              </a:spcAft>
              <a:buChar char="»"/>
              <a:defRPr sz="1200">
                <a:solidFill>
                  <a:schemeClr val="tx1"/>
                </a:solidFill>
                <a:latin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dirty="0" smtClean="0"/>
              <a:t>Imagine </a:t>
            </a:r>
            <a:r>
              <a:rPr lang="bg-BG" dirty="0" smtClean="0"/>
              <a:t>integrated database</a:t>
            </a:r>
            <a:r>
              <a:rPr lang="en-US" dirty="0" smtClean="0"/>
              <a:t>,</a:t>
            </a:r>
            <a:r>
              <a:rPr lang="bg-BG" dirty="0" smtClean="0"/>
              <a:t> </a:t>
            </a:r>
            <a:r>
              <a:rPr lang="en-US" dirty="0" smtClean="0"/>
              <a:t>which</a:t>
            </a:r>
            <a:r>
              <a:rPr lang="bg-BG" dirty="0" smtClean="0"/>
              <a:t> </a:t>
            </a:r>
            <a:r>
              <a:rPr lang="bg-BG" dirty="0"/>
              <a:t>allows querying across silted </a:t>
            </a:r>
            <a:r>
              <a:rPr lang="bg-BG" dirty="0" smtClean="0"/>
              <a:t>databases</a:t>
            </a:r>
            <a:endParaRPr lang="en-US" dirty="0" smtClean="0"/>
          </a:p>
          <a:p>
            <a:pPr lvl="1"/>
            <a:r>
              <a:rPr lang="en-US" dirty="0" smtClean="0"/>
              <a:t>E.g. </a:t>
            </a:r>
            <a:r>
              <a:rPr lang="bg-BG" dirty="0" err="1" smtClean="0"/>
              <a:t>bond</a:t>
            </a:r>
            <a:r>
              <a:rPr lang="bg-BG" dirty="0" smtClean="0"/>
              <a:t> </a:t>
            </a:r>
            <a:r>
              <a:rPr lang="bg-BG" dirty="0" err="1"/>
              <a:t>market</a:t>
            </a:r>
            <a:r>
              <a:rPr lang="bg-BG" dirty="0"/>
              <a:t> </a:t>
            </a:r>
            <a:r>
              <a:rPr lang="bg-BG" dirty="0" err="1"/>
              <a:t>data</a:t>
            </a:r>
            <a:r>
              <a:rPr lang="bg-BG" dirty="0"/>
              <a:t> </a:t>
            </a:r>
            <a:r>
              <a:rPr lang="bg-BG" dirty="0" err="1"/>
              <a:t>vs</a:t>
            </a:r>
            <a:r>
              <a:rPr lang="bg-BG" dirty="0"/>
              <a:t>. </a:t>
            </a:r>
            <a:r>
              <a:rPr lang="bg-BG" dirty="0" err="1"/>
              <a:t>risk</a:t>
            </a:r>
            <a:r>
              <a:rPr lang="bg-BG" dirty="0"/>
              <a:t> </a:t>
            </a:r>
            <a:r>
              <a:rPr lang="bg-BG" dirty="0" err="1"/>
              <a:t>assessment</a:t>
            </a:r>
            <a:r>
              <a:rPr lang="bg-BG" dirty="0"/>
              <a:t> </a:t>
            </a:r>
            <a:r>
              <a:rPr lang="bg-BG" dirty="0" err="1"/>
              <a:t>vs</a:t>
            </a:r>
            <a:r>
              <a:rPr lang="bg-BG" dirty="0"/>
              <a:t>. </a:t>
            </a:r>
            <a:r>
              <a:rPr lang="bg-BG" dirty="0" err="1"/>
              <a:t>equity</a:t>
            </a:r>
            <a:r>
              <a:rPr lang="bg-BG" dirty="0"/>
              <a:t> </a:t>
            </a:r>
            <a:r>
              <a:rPr lang="bg-BG" dirty="0" err="1"/>
              <a:t>markets</a:t>
            </a:r>
            <a:r>
              <a:rPr lang="bg-BG" dirty="0"/>
              <a:t> </a:t>
            </a:r>
            <a:r>
              <a:rPr lang="bg-BG" dirty="0" err="1"/>
              <a:t>vs</a:t>
            </a:r>
            <a:r>
              <a:rPr lang="bg-BG" dirty="0"/>
              <a:t>. </a:t>
            </a:r>
            <a:r>
              <a:rPr lang="bg-BG" dirty="0" smtClean="0"/>
              <a:t>M&amp;A</a:t>
            </a:r>
            <a:endParaRPr lang="en-US" dirty="0" smtClean="0"/>
          </a:p>
          <a:p>
            <a:pPr lvl="1"/>
            <a:r>
              <a:rPr lang="en-US" dirty="0" smtClean="0"/>
              <a:t>A </a:t>
            </a:r>
            <a:r>
              <a:rPr lang="bg-BG" dirty="0" smtClean="0"/>
              <a:t>lot </a:t>
            </a:r>
            <a:r>
              <a:rPr lang="bg-BG" dirty="0"/>
              <a:t>of duplicate data across various databases in different departments of banks, and </a:t>
            </a:r>
            <a:r>
              <a:rPr lang="bg-BG" dirty="0" smtClean="0"/>
              <a:t>data </a:t>
            </a:r>
            <a:r>
              <a:rPr lang="bg-BG" dirty="0"/>
              <a:t>is simply not linked or organized in a unified data </a:t>
            </a:r>
            <a:r>
              <a:rPr lang="bg-BG" dirty="0" smtClean="0"/>
              <a:t>model</a:t>
            </a:r>
            <a:endParaRPr lang="en-US" dirty="0" smtClean="0"/>
          </a:p>
          <a:p>
            <a:r>
              <a:rPr lang="en-US" dirty="0" smtClean="0"/>
              <a:t>Benefits compared to the mainstream technology:</a:t>
            </a:r>
          </a:p>
          <a:p>
            <a:pPr lvl="1"/>
            <a:r>
              <a:rPr lang="en-US" b="1" dirty="0"/>
              <a:t>Lower cost of development</a:t>
            </a:r>
            <a:r>
              <a:rPr lang="en-US" dirty="0"/>
              <a:t> and maintenance;</a:t>
            </a:r>
            <a:endParaRPr lang="bg-BG" sz="1600" dirty="0"/>
          </a:p>
          <a:p>
            <a:pPr lvl="1"/>
            <a:r>
              <a:rPr lang="en-US" dirty="0" smtClean="0"/>
              <a:t>Direct </a:t>
            </a:r>
            <a:r>
              <a:rPr lang="en-US" dirty="0"/>
              <a:t>benefit from </a:t>
            </a:r>
            <a:r>
              <a:rPr lang="en-US" b="1" dirty="0" smtClean="0"/>
              <a:t>industry standards</a:t>
            </a:r>
            <a:r>
              <a:rPr lang="en-US" dirty="0" smtClean="0"/>
              <a:t>, using inference</a:t>
            </a:r>
            <a:endParaRPr lang="bg-BG" sz="1600" dirty="0"/>
          </a:p>
          <a:p>
            <a:pPr lvl="1"/>
            <a:r>
              <a:rPr lang="en-US" b="1" dirty="0"/>
              <a:t>Real-time updates</a:t>
            </a:r>
            <a:r>
              <a:rPr lang="en-US" dirty="0"/>
              <a:t>, unlike traditional data-warehousing, where updates should often be scheduled </a:t>
            </a:r>
            <a:r>
              <a:rPr lang="en-US" dirty="0" smtClean="0"/>
              <a:t>overnight</a:t>
            </a:r>
            <a:endParaRPr lang="bg-BG" sz="1600" dirty="0"/>
          </a:p>
          <a:p>
            <a:pPr lvl="1"/>
            <a:r>
              <a:rPr lang="en-US" dirty="0"/>
              <a:t>Support for a wide </a:t>
            </a:r>
            <a:r>
              <a:rPr lang="en-US" b="1" dirty="0"/>
              <a:t>variety of analytical </a:t>
            </a:r>
            <a:r>
              <a:rPr lang="en-US" b="1" dirty="0" smtClean="0"/>
              <a:t>queries</a:t>
            </a:r>
            <a:r>
              <a:rPr lang="en-US" dirty="0" smtClean="0"/>
              <a:t>, which </a:t>
            </a:r>
            <a:r>
              <a:rPr lang="en-US" dirty="0"/>
              <a:t>are far more flexible than traditional </a:t>
            </a:r>
            <a:r>
              <a:rPr lang="en-US" dirty="0" smtClean="0"/>
              <a:t>approaches</a:t>
            </a:r>
            <a:endParaRPr lang="bg-BG" sz="1600" dirty="0"/>
          </a:p>
        </p:txBody>
      </p:sp>
      <p:sp>
        <p:nvSpPr>
          <p:cNvPr id="2" name="Slide Number Placeholder 1"/>
          <p:cNvSpPr>
            <a:spLocks noGrp="1"/>
          </p:cNvSpPr>
          <p:nvPr>
            <p:ph type="sldNum" sz="quarter" idx="11"/>
          </p:nvPr>
        </p:nvSpPr>
        <p:spPr/>
        <p:txBody>
          <a:bodyPr/>
          <a:lstStyle/>
          <a:p>
            <a:pPr>
              <a:defRPr/>
            </a:pPr>
            <a:r>
              <a:rPr lang="en-GB" dirty="0" smtClean="0"/>
              <a:t>#</a:t>
            </a:r>
            <a:fld id="{EB811105-9FF3-4751-B1B6-6BB0E8F3C20E}" type="slidenum">
              <a:rPr lang="en-GB" smtClean="0"/>
              <a:pPr>
                <a:defRPr/>
              </a:pPr>
              <a:t>46</a:t>
            </a:fld>
            <a:endParaRPr lang="en-GB" dirty="0"/>
          </a:p>
        </p:txBody>
      </p:sp>
      <p:sp>
        <p:nvSpPr>
          <p:cNvPr id="3" name="Date Placeholder 2"/>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17842928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me1_page1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1" y="691200"/>
            <a:ext cx="4575937" cy="5913120"/>
          </a:xfrm>
          <a:prstGeom prst="rect">
            <a:avLst/>
          </a:prstGeom>
        </p:spPr>
      </p:pic>
      <p:sp>
        <p:nvSpPr>
          <p:cNvPr id="6" name="Title 5"/>
          <p:cNvSpPr>
            <a:spLocks noGrp="1"/>
          </p:cNvSpPr>
          <p:nvPr>
            <p:ph type="title"/>
          </p:nvPr>
        </p:nvSpPr>
        <p:spPr/>
        <p:txBody>
          <a:bodyPr/>
          <a:lstStyle/>
          <a:p>
            <a:r>
              <a:rPr lang="en-US" dirty="0" smtClean="0"/>
              <a:t>Ontotext and top 3 Business Media</a:t>
            </a:r>
            <a:endParaRPr lang="en-US" dirty="0"/>
          </a:p>
        </p:txBody>
      </p:sp>
      <p:sp>
        <p:nvSpPr>
          <p:cNvPr id="7" name="Footer Placeholder 6"/>
          <p:cNvSpPr>
            <a:spLocks noGrp="1"/>
          </p:cNvSpPr>
          <p:nvPr>
            <p:ph type="ftr" sz="quarter" idx="10"/>
          </p:nvPr>
        </p:nvSpPr>
        <p:spPr/>
        <p:txBody>
          <a:bodyPr/>
          <a:lstStyle/>
          <a:p>
            <a:r>
              <a:rPr lang="en-US" smtClean="0"/>
              <a:t>Semantic Technology in Publishing &amp; Finance</a:t>
            </a:r>
            <a:endParaRPr lang="en-GB" dirty="0"/>
          </a:p>
        </p:txBody>
      </p:sp>
      <p:sp>
        <p:nvSpPr>
          <p:cNvPr id="10" name="TextBox 9"/>
          <p:cNvSpPr txBox="1"/>
          <p:nvPr/>
        </p:nvSpPr>
        <p:spPr>
          <a:xfrm>
            <a:off x="467545" y="908720"/>
            <a:ext cx="4104455" cy="1446550"/>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Profile</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Top 3 business media</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Focused both on B2C publishing and B2B services </a:t>
            </a:r>
          </a:p>
          <a:p>
            <a:pPr marL="285750" indent="-285750">
              <a:buFont typeface="Arial" panose="020B0604020202020204" pitchFamily="34" charset="0"/>
              <a:buChar char="•"/>
            </a:pPr>
            <a:endParaRPr lang="en-US" dirty="0">
              <a:solidFill>
                <a:schemeClr val="tx1"/>
              </a:solidFill>
              <a:latin typeface="Calibri" panose="020F0502020204030204" pitchFamily="34" charset="0"/>
              <a:cs typeface="Leelawadee UI" panose="020B0502040204020203" pitchFamily="34" charset="-34"/>
            </a:endParaRPr>
          </a:p>
        </p:txBody>
      </p:sp>
      <p:sp>
        <p:nvSpPr>
          <p:cNvPr id="13" name="TextBox 12"/>
          <p:cNvSpPr txBox="1"/>
          <p:nvPr/>
        </p:nvSpPr>
        <p:spPr>
          <a:xfrm>
            <a:off x="395536" y="2276872"/>
            <a:ext cx="4164933" cy="1200328"/>
          </a:xfrm>
          <a:prstGeom prst="rect">
            <a:avLst/>
          </a:prstGeom>
          <a:noFill/>
        </p:spPr>
        <p:txBody>
          <a:bodyPr wrap="square" rtlCol="0">
            <a:spAutoFit/>
          </a:bodyPr>
          <a:lstStyle/>
          <a:p>
            <a:r>
              <a:rPr lang="en-US" sz="2400" b="1" i="1" dirty="0" smtClean="0">
                <a:solidFill>
                  <a:srgbClr val="003663"/>
                </a:solidFill>
                <a:latin typeface="Calibri" panose="020F0502020204030204" pitchFamily="34" charset="0"/>
                <a:cs typeface="Leelawadee UI" panose="020B0502040204020203" pitchFamily="34" charset="-34"/>
              </a:rPr>
              <a:t>Goals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Create a horizontal platform for both data and content based on semantics and serve all functionality through it</a:t>
            </a:r>
          </a:p>
        </p:txBody>
      </p:sp>
      <p:sp>
        <p:nvSpPr>
          <p:cNvPr id="14" name="TextBox 13"/>
          <p:cNvSpPr txBox="1"/>
          <p:nvPr/>
        </p:nvSpPr>
        <p:spPr>
          <a:xfrm>
            <a:off x="467544" y="3717032"/>
            <a:ext cx="4045123" cy="2185213"/>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Challenges</a:t>
            </a:r>
          </a:p>
          <a:p>
            <a:pPr marL="285750" indent="-285750">
              <a:buFont typeface="Arial"/>
              <a:buChar char="•"/>
            </a:pPr>
            <a:r>
              <a:rPr lang="en-US" dirty="0">
                <a:solidFill>
                  <a:schemeClr val="tx1"/>
                </a:solidFill>
                <a:latin typeface="Calibri" panose="020F0502020204030204" pitchFamily="34" charset="0"/>
                <a:cs typeface="Leelawadee UI" panose="020B0502040204020203" pitchFamily="34" charset="-34"/>
              </a:rPr>
              <a:t>Critical part of the entire </a:t>
            </a:r>
            <a:r>
              <a:rPr lang="en-US" dirty="0" smtClean="0">
                <a:solidFill>
                  <a:schemeClr val="tx1"/>
                </a:solidFill>
                <a:latin typeface="Calibri" panose="020F0502020204030204" pitchFamily="34" charset="0"/>
                <a:cs typeface="Leelawadee UI" panose="020B0502040204020203" pitchFamily="34" charset="-34"/>
              </a:rPr>
              <a:t>workflow</a:t>
            </a:r>
          </a:p>
          <a:p>
            <a:pPr marL="285750" indent="-285750">
              <a:buFont typeface="Arial"/>
              <a:buChar char="•"/>
            </a:pPr>
            <a:r>
              <a:rPr lang="en-US" dirty="0" smtClean="0">
                <a:solidFill>
                  <a:schemeClr val="tx1"/>
                </a:solidFill>
                <a:latin typeface="Calibri" panose="020F0502020204030204" pitchFamily="34" charset="0"/>
                <a:cs typeface="Leelawadee UI" panose="020B0502040204020203" pitchFamily="34" charset="-34"/>
              </a:rPr>
              <a:t>Multiple development projects in parallel with up to 2 months time between inception and go live</a:t>
            </a:r>
          </a:p>
          <a:p>
            <a:pPr marL="285750" indent="-285750">
              <a:buFont typeface="Arial"/>
              <a:buChar char="•"/>
            </a:pPr>
            <a:r>
              <a:rPr lang="en-US" dirty="0" err="1" smtClean="0">
                <a:solidFill>
                  <a:schemeClr val="tx1"/>
                </a:solidFill>
                <a:latin typeface="Calibri" panose="020F0502020204030204" pitchFamily="34" charset="0"/>
                <a:cs typeface="Leelawadee UI" panose="020B0502040204020203" pitchFamily="34" charset="-34"/>
              </a:rPr>
              <a:t>GraphDB</a:t>
            </a:r>
            <a:r>
              <a:rPr lang="en-US" dirty="0" smtClean="0">
                <a:solidFill>
                  <a:schemeClr val="tx1"/>
                </a:solidFill>
                <a:latin typeface="Calibri" panose="020F0502020204030204" pitchFamily="34" charset="0"/>
                <a:cs typeface="Leelawadee UI" panose="020B0502040204020203" pitchFamily="34" charset="-34"/>
              </a:rPr>
              <a:t> used not only for data, but for content storage as well</a:t>
            </a:r>
            <a:endParaRPr lang="en-US" dirty="0">
              <a:solidFill>
                <a:schemeClr val="tx1"/>
              </a:solidFill>
              <a:latin typeface="Calibri" panose="020F0502020204030204" pitchFamily="34" charset="0"/>
              <a:cs typeface="Leelawadee UI" panose="020B0502040204020203" pitchFamily="34" charset="-34"/>
            </a:endParaRPr>
          </a:p>
          <a:p>
            <a:pPr marL="285750" indent="-285750">
              <a:buFont typeface="Arial"/>
              <a:buChar char="•"/>
            </a:pPr>
            <a:endParaRPr lang="en-US" dirty="0">
              <a:solidFill>
                <a:schemeClr val="tx1"/>
              </a:solidFill>
              <a:latin typeface="Calibri" panose="020F0502020204030204" pitchFamily="34" charset="0"/>
              <a:cs typeface="Leelawadee UI" panose="020B0502040204020203" pitchFamily="34" charset="-34"/>
            </a:endParaRPr>
          </a:p>
        </p:txBody>
      </p:sp>
      <p:sp>
        <p:nvSpPr>
          <p:cNvPr id="15" name="TextBox 14"/>
          <p:cNvSpPr txBox="1"/>
          <p:nvPr/>
        </p:nvSpPr>
        <p:spPr>
          <a:xfrm>
            <a:off x="4923700" y="4365104"/>
            <a:ext cx="4209609" cy="206210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Horizontal platform with focus on organizations, people, GPEs and relations between them</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Automatic extraction of all these concepts and relationships </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Separate stream of work for a user behavior based recommendation of relevant content and data across the entire media</a:t>
            </a:r>
          </a:p>
        </p:txBody>
      </p:sp>
      <p:sp>
        <p:nvSpPr>
          <p:cNvPr id="2" name="Slide Number Placeholder 1"/>
          <p:cNvSpPr>
            <a:spLocks noGrp="1"/>
          </p:cNvSpPr>
          <p:nvPr>
            <p:ph type="sldNum" sz="quarter" idx="11"/>
          </p:nvPr>
        </p:nvSpPr>
        <p:spPr/>
        <p:txBody>
          <a:bodyPr/>
          <a:lstStyle/>
          <a:p>
            <a:pPr>
              <a:defRPr/>
            </a:pPr>
            <a:r>
              <a:rPr lang="en-GB" dirty="0" smtClean="0"/>
              <a:t>#</a:t>
            </a:r>
            <a:fld id="{C43228C6-149F-4258-8305-F12858584983}" type="slidenum">
              <a:rPr lang="en-GB" smtClean="0"/>
              <a:pPr>
                <a:defRPr/>
              </a:pPr>
              <a:t>47</a:t>
            </a:fld>
            <a:endParaRPr lang="en-GB" dirty="0"/>
          </a:p>
        </p:txBody>
      </p:sp>
      <p:sp>
        <p:nvSpPr>
          <p:cNvPr id="16" name="Date Placeholder 3"/>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pic>
        <p:nvPicPr>
          <p:cNvPr id="4" name="Picture 3" descr="Screen Shot 2014-09-23 at 3.22.26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32040" y="764704"/>
            <a:ext cx="4047255" cy="2708920"/>
          </a:xfrm>
          <a:prstGeom prst="rect">
            <a:avLst/>
          </a:prstGeom>
        </p:spPr>
      </p:pic>
      <p:pic>
        <p:nvPicPr>
          <p:cNvPr id="11" name="Picture 10" descr="Screen Shot 2014-09-23 at 3.23.36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652120" y="3501008"/>
            <a:ext cx="3323420" cy="836712"/>
          </a:xfrm>
          <a:prstGeom prst="rect">
            <a:avLst/>
          </a:prstGeom>
        </p:spPr>
      </p:pic>
    </p:spTree>
    <p:extLst>
      <p:ext uri="{BB962C8B-B14F-4D97-AF65-F5344CB8AC3E}">
        <p14:creationId xmlns:p14="http://schemas.microsoft.com/office/powerpoint/2010/main" xmlns="" val="529161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p:txBody>
          <a:bodyPr/>
          <a:lstStyle/>
          <a:p>
            <a:r>
              <a:rPr lang="en-US" dirty="0" smtClean="0"/>
              <a:t>Reference Projects: BCA/Euromoney</a:t>
            </a:r>
            <a:endParaRPr lang="en-US" dirty="0"/>
          </a:p>
        </p:txBody>
      </p:sp>
      <p:sp>
        <p:nvSpPr>
          <p:cNvPr id="10" name="Footer Placeholder 5"/>
          <p:cNvSpPr>
            <a:spLocks noGrp="1"/>
          </p:cNvSpPr>
          <p:nvPr>
            <p:ph type="ftr" sz="quarter" idx="10"/>
          </p:nvPr>
        </p:nvSpPr>
        <p:spPr/>
        <p:txBody>
          <a:bodyPr/>
          <a:lstStyle/>
          <a:p>
            <a:pPr algn="ctr">
              <a:defRPr/>
            </a:pPr>
            <a:r>
              <a:rPr lang="en-US" smtClean="0"/>
              <a:t>Semantic Technology in Publishing &amp; Finance</a:t>
            </a:r>
            <a:endParaRPr lang="en-GB" dirty="0"/>
          </a:p>
        </p:txBody>
      </p:sp>
      <p:sp>
        <p:nvSpPr>
          <p:cNvPr id="14" name="Content Placeholder 2"/>
          <p:cNvSpPr txBox="1">
            <a:spLocks/>
          </p:cNvSpPr>
          <p:nvPr/>
        </p:nvSpPr>
        <p:spPr>
          <a:xfrm>
            <a:off x="539552" y="1196752"/>
            <a:ext cx="8496944" cy="4895850"/>
          </a:xfrm>
          <a:prstGeom prst="rect">
            <a:avLst/>
          </a:prstGeom>
        </p:spPr>
        <p:txBody>
          <a:bodyPr/>
          <a:lstStyle>
            <a:lvl1pPr marL="342900" indent="-342900" algn="l" rtl="0" eaLnBrk="0" fontAlgn="base" hangingPunct="0">
              <a:spcBef>
                <a:spcPts val="1200"/>
              </a:spcBef>
              <a:spcAft>
                <a:spcPct val="0"/>
              </a:spcAft>
              <a:buClr>
                <a:srgbClr val="FF1900"/>
              </a:buClr>
              <a:buChar char="•"/>
              <a:defRPr sz="28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lr>
                <a:srgbClr val="003663"/>
              </a:buClr>
              <a:buFont typeface="Tahoma" pitchFamily="34" charset="0"/>
              <a:buChar char="–"/>
              <a:defRPr sz="2000">
                <a:solidFill>
                  <a:schemeClr val="tx1"/>
                </a:solidFill>
                <a:latin typeface="Calibri" pitchFamily="34" charset="0"/>
              </a:defRPr>
            </a:lvl2pPr>
            <a:lvl3pPr marL="1143000" indent="-228600" algn="l" rtl="0" eaLnBrk="0" fontAlgn="base" hangingPunct="0">
              <a:spcBef>
                <a:spcPct val="20000"/>
              </a:spcBef>
              <a:spcAft>
                <a:spcPct val="0"/>
              </a:spcAft>
              <a:buChar char="•"/>
              <a:defRPr>
                <a:solidFill>
                  <a:schemeClr val="tx1"/>
                </a:solidFill>
                <a:latin typeface="Calibri" pitchFamily="34" charset="0"/>
              </a:defRPr>
            </a:lvl3pPr>
            <a:lvl4pPr marL="1600200" indent="-228600" algn="l" rtl="0" eaLnBrk="0" fontAlgn="base" hangingPunct="0">
              <a:spcBef>
                <a:spcPct val="20000"/>
              </a:spcBef>
              <a:spcAft>
                <a:spcPct val="0"/>
              </a:spcAft>
              <a:buChar char="–"/>
              <a:defRPr sz="1200">
                <a:solidFill>
                  <a:schemeClr val="tx1"/>
                </a:solidFill>
                <a:latin typeface="Calibri" pitchFamily="34" charset="0"/>
              </a:defRPr>
            </a:lvl4pPr>
            <a:lvl5pPr marL="2057400" indent="-228600" algn="l" rtl="0" eaLnBrk="0" fontAlgn="base" hangingPunct="0">
              <a:spcBef>
                <a:spcPct val="20000"/>
              </a:spcBef>
              <a:spcAft>
                <a:spcPct val="0"/>
              </a:spcAft>
              <a:buChar char="»"/>
              <a:defRPr sz="1200">
                <a:solidFill>
                  <a:schemeClr val="tx1"/>
                </a:solidFill>
                <a:latin typeface="Calibri" pitchFamily="34" charset="0"/>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r>
              <a:rPr lang="en-US" dirty="0" smtClean="0"/>
              <a:t>BCA/Euromoney Macroeconomics Reports</a:t>
            </a:r>
          </a:p>
          <a:p>
            <a:pPr lvl="1"/>
            <a:r>
              <a:rPr lang="en-US" dirty="0" smtClean="0"/>
              <a:t>Implementation of the Euromoney Semantic Platform</a:t>
            </a:r>
          </a:p>
          <a:p>
            <a:r>
              <a:rPr lang="en-US" dirty="0" smtClean="0"/>
              <a:t>Automatically generate metadata about:</a:t>
            </a:r>
          </a:p>
          <a:p>
            <a:pPr lvl="1"/>
            <a:r>
              <a:rPr lang="en-US" dirty="0"/>
              <a:t>Markets, </a:t>
            </a:r>
            <a:r>
              <a:rPr lang="en-US" dirty="0" smtClean="0"/>
              <a:t>geo-political </a:t>
            </a:r>
            <a:r>
              <a:rPr lang="en-US" dirty="0"/>
              <a:t>entities, economies, currencies, indicators, indices;</a:t>
            </a:r>
            <a:endParaRPr lang="bg-BG" sz="1600" dirty="0"/>
          </a:p>
          <a:p>
            <a:pPr lvl="1"/>
            <a:r>
              <a:rPr lang="en-US" dirty="0"/>
              <a:t>Themes of the report;</a:t>
            </a:r>
            <a:endParaRPr lang="bg-BG" sz="1600" dirty="0"/>
          </a:p>
          <a:p>
            <a:pPr lvl="1"/>
            <a:r>
              <a:rPr lang="en-US" dirty="0"/>
              <a:t>Economic and market conditions;</a:t>
            </a:r>
            <a:endParaRPr lang="bg-BG" sz="1600" dirty="0"/>
          </a:p>
          <a:p>
            <a:pPr lvl="1"/>
            <a:r>
              <a:rPr lang="en-US" dirty="0"/>
              <a:t>Views of the economist with horizon, focus of the view, and prediction; </a:t>
            </a:r>
            <a:endParaRPr lang="bg-BG" sz="1600" dirty="0"/>
          </a:p>
          <a:p>
            <a:pPr lvl="1"/>
            <a:r>
              <a:rPr lang="en-US" dirty="0"/>
              <a:t>Suggested trades of tradable objects (bonds, commodities, equities).</a:t>
            </a:r>
            <a:endParaRPr lang="bg-BG" sz="1600" dirty="0"/>
          </a:p>
          <a:p>
            <a:r>
              <a:rPr lang="en-US" dirty="0" smtClean="0"/>
              <a:t>Semantic indices powering</a:t>
            </a:r>
            <a:r>
              <a:rPr lang="bg-BG" dirty="0" smtClean="0"/>
              <a:t> </a:t>
            </a:r>
            <a:r>
              <a:rPr lang="bg-BG" dirty="0"/>
              <a:t>various services: </a:t>
            </a:r>
          </a:p>
          <a:p>
            <a:pPr lvl="1"/>
            <a:r>
              <a:rPr lang="en-US" dirty="0"/>
              <a:t>Live Charts – serving macro economics charts with the possibility to add additional data series/indices;</a:t>
            </a:r>
            <a:endParaRPr lang="bg-BG" dirty="0"/>
          </a:p>
          <a:p>
            <a:pPr lvl="1"/>
            <a:r>
              <a:rPr lang="en-US" dirty="0"/>
              <a:t>Macroeconomists dashboard of views with their objects, sentiment, horizon, and agreement/disagreement.</a:t>
            </a:r>
            <a:endParaRPr lang="bg-BG" dirty="0"/>
          </a:p>
          <a:p>
            <a:endParaRPr lang="bg-BG" dirty="0"/>
          </a:p>
        </p:txBody>
      </p:sp>
      <p:sp>
        <p:nvSpPr>
          <p:cNvPr id="2" name="Slide Number Placeholder 1"/>
          <p:cNvSpPr>
            <a:spLocks noGrp="1"/>
          </p:cNvSpPr>
          <p:nvPr>
            <p:ph type="sldNum" sz="quarter" idx="11"/>
          </p:nvPr>
        </p:nvSpPr>
        <p:spPr/>
        <p:txBody>
          <a:bodyPr/>
          <a:lstStyle/>
          <a:p>
            <a:pPr>
              <a:defRPr/>
            </a:pPr>
            <a:r>
              <a:rPr lang="en-GB" dirty="0" smtClean="0"/>
              <a:t>#</a:t>
            </a:r>
            <a:fld id="{EB811105-9FF3-4751-B1B6-6BB0E8F3C20E}" type="slidenum">
              <a:rPr lang="en-GB" smtClean="0"/>
              <a:pPr>
                <a:defRPr/>
              </a:pPr>
              <a:t>48</a:t>
            </a:fld>
            <a:endParaRPr lang="en-GB" dirty="0"/>
          </a:p>
        </p:txBody>
      </p:sp>
      <p:sp>
        <p:nvSpPr>
          <p:cNvPr id="3" name="Date Placeholder 2"/>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13412993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ame1_page13.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9511" y="691200"/>
            <a:ext cx="4575937" cy="5913120"/>
          </a:xfrm>
          <a:prstGeom prst="rect">
            <a:avLst/>
          </a:prstGeom>
        </p:spPr>
      </p:pic>
      <p:sp>
        <p:nvSpPr>
          <p:cNvPr id="6" name="Title 5"/>
          <p:cNvSpPr>
            <a:spLocks noGrp="1"/>
          </p:cNvSpPr>
          <p:nvPr>
            <p:ph type="title"/>
          </p:nvPr>
        </p:nvSpPr>
        <p:spPr/>
        <p:txBody>
          <a:bodyPr/>
          <a:lstStyle/>
          <a:p>
            <a:r>
              <a:rPr lang="en-US" dirty="0" smtClean="0"/>
              <a:t>Ontotext and </a:t>
            </a:r>
            <a:r>
              <a:rPr lang="en-US" dirty="0" err="1" smtClean="0"/>
              <a:t>Euromoney</a:t>
            </a:r>
            <a:endParaRPr lang="en-US" dirty="0"/>
          </a:p>
        </p:txBody>
      </p:sp>
      <p:sp>
        <p:nvSpPr>
          <p:cNvPr id="7" name="Footer Placeholder 6"/>
          <p:cNvSpPr>
            <a:spLocks noGrp="1"/>
          </p:cNvSpPr>
          <p:nvPr>
            <p:ph type="ftr" sz="quarter" idx="10"/>
          </p:nvPr>
        </p:nvSpPr>
        <p:spPr/>
        <p:txBody>
          <a:bodyPr/>
          <a:lstStyle/>
          <a:p>
            <a:r>
              <a:rPr lang="en-US" smtClean="0"/>
              <a:t>Semantic Technology in Publishing &amp; Finance</a:t>
            </a:r>
            <a:endParaRPr lang="en-GB" dirty="0"/>
          </a:p>
        </p:txBody>
      </p:sp>
      <p:sp>
        <p:nvSpPr>
          <p:cNvPr id="10" name="TextBox 9"/>
          <p:cNvSpPr txBox="1"/>
          <p:nvPr/>
        </p:nvSpPr>
        <p:spPr>
          <a:xfrm>
            <a:off x="467545" y="908720"/>
            <a:ext cx="4104455" cy="1200328"/>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Profile</a:t>
            </a:r>
          </a:p>
          <a:p>
            <a:pPr marL="285750" indent="-285750">
              <a:buFont typeface="Arial" panose="020B0604020202020204" pitchFamily="34" charset="0"/>
              <a:buChar char="•"/>
            </a:pPr>
            <a:r>
              <a:rPr lang="en-US" dirty="0" err="1">
                <a:solidFill>
                  <a:schemeClr val="tx1"/>
                </a:solidFill>
                <a:latin typeface="Calibri" panose="020F0502020204030204" pitchFamily="34" charset="0"/>
                <a:cs typeface="Leelawadee UI" panose="020B0502040204020203" pitchFamily="34" charset="-34"/>
              </a:rPr>
              <a:t>Euromoney</a:t>
            </a:r>
            <a:r>
              <a:rPr lang="en-US" dirty="0">
                <a:solidFill>
                  <a:schemeClr val="tx1"/>
                </a:solidFill>
                <a:latin typeface="Calibri" panose="020F0502020204030204" pitchFamily="34" charset="0"/>
                <a:cs typeface="Leelawadee UI" panose="020B0502040204020203" pitchFamily="34" charset="-34"/>
              </a:rPr>
              <a:t> Institutional Investor PLC, the international online information and events group</a:t>
            </a:r>
          </a:p>
        </p:txBody>
      </p:sp>
      <p:sp>
        <p:nvSpPr>
          <p:cNvPr id="13" name="TextBox 12"/>
          <p:cNvSpPr txBox="1"/>
          <p:nvPr/>
        </p:nvSpPr>
        <p:spPr>
          <a:xfrm>
            <a:off x="395536" y="2276872"/>
            <a:ext cx="4164933" cy="2185213"/>
          </a:xfrm>
          <a:prstGeom prst="rect">
            <a:avLst/>
          </a:prstGeom>
          <a:noFill/>
        </p:spPr>
        <p:txBody>
          <a:bodyPr wrap="square" rtlCol="0">
            <a:spAutoFit/>
          </a:bodyPr>
          <a:lstStyle/>
          <a:p>
            <a:r>
              <a:rPr lang="en-US" sz="2400" b="1" i="1" dirty="0" smtClean="0">
                <a:solidFill>
                  <a:srgbClr val="003663"/>
                </a:solidFill>
                <a:latin typeface="Calibri" panose="020F0502020204030204" pitchFamily="34" charset="0"/>
                <a:cs typeface="Leelawadee UI" panose="020B0502040204020203" pitchFamily="34" charset="-34"/>
              </a:rPr>
              <a:t>Goals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Create a horizontal platform to serve 100 different publications </a:t>
            </a:r>
          </a:p>
          <a:p>
            <a:pPr marL="285750" indent="-285750">
              <a:buFont typeface="Arial" panose="020B0604020202020204" pitchFamily="34" charset="0"/>
              <a:buChar char="•"/>
            </a:pPr>
            <a:r>
              <a:rPr lang="en-US" dirty="0">
                <a:solidFill>
                  <a:schemeClr val="tx1"/>
                </a:solidFill>
                <a:latin typeface="Calibri" panose="020F0502020204030204" pitchFamily="34" charset="0"/>
                <a:cs typeface="Leelawadee UI" panose="020B0502040204020203" pitchFamily="34" charset="-34"/>
              </a:rPr>
              <a:t>create a new publishing and information platform which would include the latest authoring, storing, and display technologies </a:t>
            </a:r>
            <a:r>
              <a:rPr lang="en-US" dirty="0" smtClean="0">
                <a:solidFill>
                  <a:schemeClr val="tx1"/>
                </a:solidFill>
                <a:latin typeface="Calibri" panose="020F0502020204030204" pitchFamily="34" charset="0"/>
                <a:cs typeface="Leelawadee UI" panose="020B0502040204020203" pitchFamily="34" charset="-34"/>
              </a:rPr>
              <a:t>including, semantic annotation, search </a:t>
            </a:r>
            <a:r>
              <a:rPr lang="en-US" dirty="0">
                <a:solidFill>
                  <a:schemeClr val="tx1"/>
                </a:solidFill>
                <a:latin typeface="Calibri" panose="020F0502020204030204" pitchFamily="34" charset="0"/>
                <a:cs typeface="Leelawadee UI" panose="020B0502040204020203" pitchFamily="34" charset="-34"/>
              </a:rPr>
              <a:t>and a triple store </a:t>
            </a:r>
            <a:r>
              <a:rPr lang="en-US" dirty="0" smtClean="0">
                <a:solidFill>
                  <a:schemeClr val="tx1"/>
                </a:solidFill>
                <a:latin typeface="Calibri" panose="020F0502020204030204" pitchFamily="34" charset="0"/>
                <a:cs typeface="Leelawadee UI" panose="020B0502040204020203" pitchFamily="34" charset="-34"/>
              </a:rPr>
              <a:t>repository</a:t>
            </a:r>
            <a:endParaRPr lang="en-US" dirty="0">
              <a:solidFill>
                <a:schemeClr val="tx1"/>
              </a:solidFill>
              <a:latin typeface="Calibri" panose="020F0502020204030204" pitchFamily="34" charset="0"/>
              <a:cs typeface="Leelawadee UI" panose="020B0502040204020203" pitchFamily="34" charset="-34"/>
            </a:endParaRPr>
          </a:p>
        </p:txBody>
      </p:sp>
      <p:sp>
        <p:nvSpPr>
          <p:cNvPr id="14" name="TextBox 13"/>
          <p:cNvSpPr txBox="1"/>
          <p:nvPr/>
        </p:nvSpPr>
        <p:spPr>
          <a:xfrm>
            <a:off x="467544" y="4725144"/>
            <a:ext cx="4045123" cy="1446550"/>
          </a:xfrm>
          <a:prstGeom prst="rect">
            <a:avLst/>
          </a:prstGeom>
          <a:noFill/>
        </p:spPr>
        <p:txBody>
          <a:bodyPr wrap="square" rtlCol="0">
            <a:spAutoFit/>
          </a:bodyPr>
          <a:lstStyle/>
          <a:p>
            <a:r>
              <a:rPr lang="en-US" sz="2400" b="1" i="1" dirty="0">
                <a:solidFill>
                  <a:srgbClr val="003663"/>
                </a:solidFill>
                <a:latin typeface="Calibri" panose="020F0502020204030204" pitchFamily="34" charset="0"/>
                <a:cs typeface="Leelawadee UI" panose="020B0502040204020203" pitchFamily="34" charset="-34"/>
              </a:rPr>
              <a:t>Challenges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Different domains covered </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Sophisticated content analytics incl. Relation, template and scenario extraction</a:t>
            </a:r>
          </a:p>
          <a:p>
            <a:endParaRPr lang="en-US" dirty="0">
              <a:latin typeface="Calibri" panose="020F0502020204030204" pitchFamily="34" charset="0"/>
              <a:cs typeface="Leelawadee UI" panose="020B0502040204020203" pitchFamily="34" charset="-34"/>
            </a:endParaRPr>
          </a:p>
        </p:txBody>
      </p:sp>
      <p:sp>
        <p:nvSpPr>
          <p:cNvPr id="15" name="TextBox 14"/>
          <p:cNvSpPr txBox="1"/>
          <p:nvPr/>
        </p:nvSpPr>
        <p:spPr>
          <a:xfrm>
            <a:off x="4860032" y="3496940"/>
            <a:ext cx="4209609" cy="230832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Analytics of reports and news of various domains</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Extraction of sophisticated macro economic views on markets and market conditions; trades, condition and trade horizons, assets, asset allocations, etc.</a:t>
            </a:r>
            <a:endParaRPr lang="en-US" dirty="0">
              <a:solidFill>
                <a:schemeClr val="tx1"/>
              </a:solidFill>
              <a:latin typeface="Calibri" panose="020F0502020204030204" pitchFamily="34" charset="0"/>
              <a:cs typeface="Leelawadee UI" panose="020B0502040204020203" pitchFamily="34" charset="-34"/>
            </a:endParaRP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Multi-faceted search </a:t>
            </a:r>
          </a:p>
          <a:p>
            <a:pPr marL="285750" indent="-285750">
              <a:buFont typeface="Arial" panose="020B0604020202020204" pitchFamily="34" charset="0"/>
              <a:buChar char="•"/>
            </a:pPr>
            <a:r>
              <a:rPr lang="en-US" dirty="0" smtClean="0">
                <a:solidFill>
                  <a:schemeClr val="tx1"/>
                </a:solidFill>
                <a:latin typeface="Calibri" panose="020F0502020204030204" pitchFamily="34" charset="0"/>
                <a:cs typeface="Leelawadee UI" panose="020B0502040204020203" pitchFamily="34" charset="-34"/>
              </a:rPr>
              <a:t>Completely new content and data infrastructure</a:t>
            </a:r>
          </a:p>
        </p:txBody>
      </p:sp>
      <p:sp>
        <p:nvSpPr>
          <p:cNvPr id="2" name="Slide Number Placeholder 1"/>
          <p:cNvSpPr>
            <a:spLocks noGrp="1"/>
          </p:cNvSpPr>
          <p:nvPr>
            <p:ph type="sldNum" sz="quarter" idx="11"/>
          </p:nvPr>
        </p:nvSpPr>
        <p:spPr/>
        <p:txBody>
          <a:bodyPr/>
          <a:lstStyle/>
          <a:p>
            <a:pPr>
              <a:defRPr/>
            </a:pPr>
            <a:r>
              <a:rPr lang="en-GB" dirty="0" smtClean="0"/>
              <a:t>#</a:t>
            </a:r>
            <a:fld id="{C43228C6-149F-4258-8305-F12858584983}" type="slidenum">
              <a:rPr lang="en-GB" smtClean="0"/>
              <a:pPr>
                <a:defRPr/>
              </a:pPr>
              <a:t>49</a:t>
            </a:fld>
            <a:endParaRPr lang="en-GB" dirty="0"/>
          </a:p>
        </p:txBody>
      </p:sp>
      <p:sp>
        <p:nvSpPr>
          <p:cNvPr id="16" name="Date Placeholder 3"/>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pic>
        <p:nvPicPr>
          <p:cNvPr id="3" name="Picture 2" descr="Screen Shot 2014-09-23 at 2.46.12 PM.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716016" y="692696"/>
            <a:ext cx="4296055" cy="2564904"/>
          </a:xfrm>
          <a:prstGeom prst="rect">
            <a:avLst/>
          </a:prstGeom>
          <a:ln w="3175">
            <a:solidFill>
              <a:schemeClr val="tx1"/>
            </a:solidFill>
          </a:ln>
        </p:spPr>
      </p:pic>
      <p:pic>
        <p:nvPicPr>
          <p:cNvPr id="8" name="Picture 7" descr="Screen Shot 2014-09-23 at 2.49.42 PM.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0192" y="1115056"/>
            <a:ext cx="2648602" cy="1628800"/>
          </a:xfrm>
          <a:prstGeom prst="rect">
            <a:avLst/>
          </a:prstGeom>
          <a:ln w="3175">
            <a:solidFill>
              <a:schemeClr val="tx1"/>
            </a:solidFill>
          </a:ln>
        </p:spPr>
      </p:pic>
      <p:pic>
        <p:nvPicPr>
          <p:cNvPr id="17" name="Picture 27" descr="https://www.ontotext.com/sites/default/files/pictures/euromoney.jpg"/>
          <p:cNvPicPr>
            <a:picLocks noChangeAspect="1" noChangeArrowheads="1"/>
          </p:cNvPicPr>
          <p:nvPr/>
        </p:nvPicPr>
        <p:blipFill>
          <a:blip r:embed="rId6" cstate="print"/>
          <a:srcRect t="17059" b="22745"/>
          <a:stretch>
            <a:fillRect/>
          </a:stretch>
        </p:blipFill>
        <p:spPr bwMode="auto">
          <a:xfrm>
            <a:off x="6561552" y="5739714"/>
            <a:ext cx="2330928" cy="713622"/>
          </a:xfrm>
          <a:prstGeom prst="rect">
            <a:avLst/>
          </a:prstGeom>
          <a:noFill/>
          <a:ln w="9525">
            <a:noFill/>
            <a:miter lim="800000"/>
            <a:headEnd/>
            <a:tailEnd/>
          </a:ln>
        </p:spPr>
      </p:pic>
    </p:spTree>
    <p:extLst>
      <p:ext uri="{BB962C8B-B14F-4D97-AF65-F5344CB8AC3E}">
        <p14:creationId xmlns:p14="http://schemas.microsoft.com/office/powerpoint/2010/main" xmlns="" val="28857599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bg-BG" dirty="0" smtClean="0"/>
              <a:t>Semantic Annotation</a:t>
            </a:r>
            <a:endParaRPr lang="en-GB" altLang="bg-BG" dirty="0" smtClean="0"/>
          </a:p>
        </p:txBody>
      </p:sp>
      <p:sp>
        <p:nvSpPr>
          <p:cNvPr id="6" name="Footer Placeholder 5"/>
          <p:cNvSpPr>
            <a:spLocks noGrp="1"/>
          </p:cNvSpPr>
          <p:nvPr>
            <p:ph type="ftr" sz="quarter" idx="10"/>
          </p:nvPr>
        </p:nvSpPr>
        <p:spPr/>
        <p:txBody>
          <a:bodyPr/>
          <a:lstStyle/>
          <a:p>
            <a:pPr>
              <a:defRPr/>
            </a:pPr>
            <a:r>
              <a:rPr lang="en-US" smtClean="0"/>
              <a:t>Semantic Technology in Publishing &amp; Finance</a:t>
            </a:r>
            <a:endParaRPr lang="en-GB" dirty="0"/>
          </a:p>
        </p:txBody>
      </p:sp>
      <p:sp>
        <p:nvSpPr>
          <p:cNvPr id="7" name="Slide Number Placeholder 6"/>
          <p:cNvSpPr>
            <a:spLocks noGrp="1"/>
          </p:cNvSpPr>
          <p:nvPr>
            <p:ph type="sldNum" sz="quarter" idx="11"/>
          </p:nvPr>
        </p:nvSpPr>
        <p:spPr/>
        <p:txBody>
          <a:bodyPr/>
          <a:lstStyle/>
          <a:p>
            <a:pPr>
              <a:defRPr/>
            </a:pPr>
            <a:r>
              <a:rPr lang="en-GB" dirty="0" smtClean="0"/>
              <a:t>#</a:t>
            </a:r>
            <a:fld id="{E9C73E15-9475-4903-9E27-8DA9C60E3E6D}" type="slidenum">
              <a:rPr lang="en-GB" smtClean="0"/>
              <a:pPr>
                <a:defRPr/>
              </a:pPr>
              <a:t>5</a:t>
            </a:fld>
            <a:endParaRPr lang="en-GB" dirty="0"/>
          </a:p>
        </p:txBody>
      </p:sp>
      <p:pic>
        <p:nvPicPr>
          <p:cNvPr id="38917" name="Picture 4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771" y="1121990"/>
            <a:ext cx="8848725" cy="626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384952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p:cNvSpPr>
            <a:spLocks noGrp="1"/>
          </p:cNvSpPr>
          <p:nvPr>
            <p:ph idx="1"/>
          </p:nvPr>
        </p:nvSpPr>
        <p:spPr>
          <a:xfrm>
            <a:off x="539552" y="1195200"/>
            <a:ext cx="8280400" cy="5328592"/>
          </a:xfrm>
        </p:spPr>
        <p:txBody>
          <a:bodyPr/>
          <a:lstStyle/>
          <a:p>
            <a:r>
              <a:rPr lang="en-US" dirty="0" smtClean="0"/>
              <a:t>Ontotext has </a:t>
            </a:r>
            <a:r>
              <a:rPr lang="en-US" dirty="0" smtClean="0"/>
              <a:t>a full </a:t>
            </a:r>
            <a:r>
              <a:rPr lang="en-US" dirty="0" smtClean="0"/>
              <a:t>stack of semantic </a:t>
            </a:r>
            <a:r>
              <a:rPr lang="en-US" dirty="0" smtClean="0"/>
              <a:t>technologies</a:t>
            </a:r>
            <a:endParaRPr lang="en-US" dirty="0" smtClean="0"/>
          </a:p>
          <a:p>
            <a:r>
              <a:rPr lang="en-US" dirty="0" smtClean="0"/>
              <a:t>Triplestores combine beauties from NoSQL and SQL</a:t>
            </a:r>
          </a:p>
          <a:p>
            <a:r>
              <a:rPr lang="en-US" dirty="0" smtClean="0"/>
              <a:t>Inference fosters discovery in diverse dynamic data</a:t>
            </a:r>
          </a:p>
          <a:p>
            <a:r>
              <a:rPr lang="en-US" dirty="0" smtClean="0"/>
              <a:t>GraphDB is in a league on its own:</a:t>
            </a:r>
          </a:p>
          <a:p>
            <a:pPr lvl="1"/>
            <a:r>
              <a:rPr lang="en-US" dirty="0" smtClean="0"/>
              <a:t>Standard compliant – comprehensive support for OWL and SPARQL</a:t>
            </a:r>
          </a:p>
          <a:p>
            <a:pPr lvl="1"/>
            <a:r>
              <a:rPr lang="en-US" dirty="0" smtClean="0"/>
              <a:t>Efficient inference through the entire life-cycle of the data</a:t>
            </a:r>
          </a:p>
          <a:p>
            <a:pPr lvl="1"/>
            <a:r>
              <a:rPr lang="en-US" dirty="0" smtClean="0"/>
              <a:t>H </a:t>
            </a:r>
            <a:r>
              <a:rPr lang="en-US" dirty="0" err="1" smtClean="0"/>
              <a:t>igh</a:t>
            </a:r>
            <a:r>
              <a:rPr lang="en-US" dirty="0" smtClean="0"/>
              <a:t>-availability </a:t>
            </a:r>
            <a:r>
              <a:rPr lang="en-US" dirty="0"/>
              <a:t>cluster </a:t>
            </a:r>
            <a:r>
              <a:rPr lang="en-US" dirty="0" smtClean="0"/>
              <a:t>architecture – proven and mature</a:t>
            </a:r>
            <a:endParaRPr lang="en-US" dirty="0"/>
          </a:p>
          <a:p>
            <a:pPr lvl="1"/>
            <a:r>
              <a:rPr lang="en-US" dirty="0" smtClean="0"/>
              <a:t>FTS </a:t>
            </a:r>
            <a:r>
              <a:rPr lang="en-US" dirty="0"/>
              <a:t>and NoSQL </a:t>
            </a:r>
            <a:r>
              <a:rPr lang="en-US" dirty="0" smtClean="0"/>
              <a:t>Connectors for seamless integration</a:t>
            </a:r>
          </a:p>
          <a:p>
            <a:r>
              <a:rPr lang="en-US" dirty="0" smtClean="0"/>
              <a:t>End-to-end solution for Media and Publishing</a:t>
            </a:r>
          </a:p>
          <a:p>
            <a:pPr lvl="1"/>
            <a:r>
              <a:rPr lang="en-US" dirty="0" smtClean="0"/>
              <a:t>Authoring, curation and publishing through adaptive text-mining</a:t>
            </a:r>
            <a:endParaRPr lang="en-US" dirty="0"/>
          </a:p>
          <a:p>
            <a:r>
              <a:rPr lang="en-US" dirty="0" smtClean="0"/>
              <a:t>All the above proven with industry leaders</a:t>
            </a:r>
            <a:endParaRPr lang="en-US" dirty="0"/>
          </a:p>
          <a:p>
            <a:endParaRPr lang="en-US" sz="2400" dirty="0" smtClean="0"/>
          </a:p>
        </p:txBody>
      </p:sp>
      <p:sp>
        <p:nvSpPr>
          <p:cNvPr id="2" name="Title 1"/>
          <p:cNvSpPr>
            <a:spLocks noGrp="1"/>
          </p:cNvSpPr>
          <p:nvPr>
            <p:ph type="title"/>
          </p:nvPr>
        </p:nvSpPr>
        <p:spPr/>
        <p:txBody>
          <a:bodyPr/>
          <a:lstStyle/>
          <a:p>
            <a:r>
              <a:rPr lang="en-US" dirty="0" smtClean="0"/>
              <a:t>Wrap up</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sp>
        <p:nvSpPr>
          <p:cNvPr id="3" name="Slide Number Placeholder 2"/>
          <p:cNvSpPr>
            <a:spLocks noGrp="1"/>
          </p:cNvSpPr>
          <p:nvPr>
            <p:ph type="sldNum" sz="quarter" idx="11"/>
          </p:nvPr>
        </p:nvSpPr>
        <p:spPr/>
        <p:txBody>
          <a:bodyPr/>
          <a:lstStyle/>
          <a:p>
            <a:pPr>
              <a:defRPr/>
            </a:pPr>
            <a:r>
              <a:rPr lang="en-GB" smtClean="0"/>
              <a:t>#</a:t>
            </a:r>
            <a:fld id="{C43228C6-149F-4258-8305-F12858584983}" type="slidenum">
              <a:rPr lang="en-GB" smtClean="0"/>
              <a:pPr>
                <a:defRPr/>
              </a:pPr>
              <a:t>50</a:t>
            </a:fld>
            <a:endParaRPr lang="en-GB" dirty="0"/>
          </a:p>
        </p:txBody>
      </p:sp>
      <p:sp>
        <p:nvSpPr>
          <p:cNvPr id="4" name="Date Placeholder 3"/>
          <p:cNvSpPr>
            <a:spLocks noGrp="1"/>
          </p:cNvSpPr>
          <p:nvPr>
            <p:ph type="dt" sz="half" idx="12"/>
          </p:nvPr>
        </p:nvSpPr>
        <p:spPr/>
        <p:txBody>
          <a:bodyPr/>
          <a:lstStyle/>
          <a:p>
            <a:pPr>
              <a:defRPr/>
            </a:pPr>
            <a:r>
              <a:rPr lang="en-US" smtClean="0"/>
              <a:t>Oct 2014</a:t>
            </a:r>
            <a:endParaRPr lang="en-GB" dirty="0"/>
          </a:p>
        </p:txBody>
      </p:sp>
    </p:spTree>
    <p:extLst>
      <p:ext uri="{BB962C8B-B14F-4D97-AF65-F5344CB8AC3E}">
        <p14:creationId xmlns:p14="http://schemas.microsoft.com/office/powerpoint/2010/main" xmlns="" val="2953501677"/>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mall_fram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36" y="4683208"/>
            <a:ext cx="3816096" cy="1914144"/>
          </a:xfrm>
          <a:prstGeom prst="rect">
            <a:avLst/>
          </a:prstGeom>
        </p:spPr>
      </p:pic>
      <p:pic>
        <p:nvPicPr>
          <p:cNvPr id="22" name="Picture 21" descr="small_fram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36" y="2819962"/>
            <a:ext cx="3816096" cy="1899164"/>
          </a:xfrm>
          <a:prstGeom prst="rect">
            <a:avLst/>
          </a:prstGeom>
        </p:spPr>
      </p:pic>
      <p:pic>
        <p:nvPicPr>
          <p:cNvPr id="3" name="Picture 2" descr="small_fram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5536" y="980382"/>
            <a:ext cx="3816096" cy="1905570"/>
          </a:xfrm>
          <a:prstGeom prst="rect">
            <a:avLst/>
          </a:prstGeom>
        </p:spPr>
      </p:pic>
      <p:sp>
        <p:nvSpPr>
          <p:cNvPr id="2" name="Title 1"/>
          <p:cNvSpPr>
            <a:spLocks noGrp="1"/>
          </p:cNvSpPr>
          <p:nvPr>
            <p:ph type="title"/>
          </p:nvPr>
        </p:nvSpPr>
        <p:spPr/>
        <p:txBody>
          <a:bodyPr/>
          <a:lstStyle/>
          <a:p>
            <a:r>
              <a:rPr lang="en-US" dirty="0" smtClean="0"/>
              <a:t>Semantic Annotation</a:t>
            </a:r>
            <a:endParaRPr lang="en-US" dirty="0"/>
          </a:p>
        </p:txBody>
      </p:sp>
      <p:sp>
        <p:nvSpPr>
          <p:cNvPr id="26" name="Footer Placeholder 2"/>
          <p:cNvSpPr>
            <a:spLocks noGrp="1"/>
          </p:cNvSpPr>
          <p:nvPr>
            <p:ph type="ftr" sz="quarter" idx="10"/>
          </p:nvPr>
        </p:nvSpPr>
        <p:spPr/>
        <p:txBody>
          <a:bodyPr/>
          <a:lstStyle/>
          <a:p>
            <a:pPr>
              <a:defRPr/>
            </a:pPr>
            <a:r>
              <a:rPr lang="en-US" smtClean="0">
                <a:solidFill>
                  <a:srgbClr val="003663"/>
                </a:solidFill>
              </a:rPr>
              <a:t>Semantic Technology in Publishing &amp; Finance</a:t>
            </a:r>
            <a:endParaRPr lang="en-GB" dirty="0">
              <a:solidFill>
                <a:srgbClr val="003663"/>
              </a:solidFill>
            </a:endParaRPr>
          </a:p>
        </p:txBody>
      </p:sp>
      <p:pic>
        <p:nvPicPr>
          <p:cNvPr id="24" name="Picture 23" descr="Screen Shot 2013-06-05 at 5.00.27 AM.png"/>
          <p:cNvPicPr/>
          <p:nvPr/>
        </p:nvPicPr>
        <p:blipFill>
          <a:blip r:embed="rId4" cstate="print">
            <a:extLst>
              <a:ext uri="{28A0092B-C50C-407E-A947-70E740481C1C}">
                <a14:useLocalDpi xmlns:a14="http://schemas.microsoft.com/office/drawing/2010/main" xmlns="" val="0"/>
              </a:ext>
            </a:extLst>
          </a:blip>
          <a:stretch>
            <a:fillRect/>
          </a:stretch>
        </p:blipFill>
        <p:spPr>
          <a:xfrm>
            <a:off x="4283968" y="2132856"/>
            <a:ext cx="4680520" cy="4392488"/>
          </a:xfrm>
          <a:prstGeom prst="rect">
            <a:avLst/>
          </a:prstGeom>
        </p:spPr>
      </p:pic>
      <p:sp>
        <p:nvSpPr>
          <p:cNvPr id="6" name="TextBox 5"/>
          <p:cNvSpPr txBox="1"/>
          <p:nvPr/>
        </p:nvSpPr>
        <p:spPr>
          <a:xfrm>
            <a:off x="4644008" y="1052736"/>
            <a:ext cx="4248472" cy="1077218"/>
          </a:xfrm>
          <a:prstGeom prst="rect">
            <a:avLst/>
          </a:prstGeom>
          <a:noFill/>
        </p:spPr>
        <p:txBody>
          <a:bodyPr wrap="square" rtlCol="0">
            <a:spAutoFit/>
          </a:bodyPr>
          <a:lstStyle/>
          <a:p>
            <a:pPr algn="ctr"/>
            <a:r>
              <a:rPr lang="en-US" dirty="0" smtClean="0">
                <a:solidFill>
                  <a:schemeClr val="tx1"/>
                </a:solidFill>
                <a:latin typeface="Leelawadee UI" panose="020B0502040204020203" pitchFamily="34" charset="-34"/>
                <a:cs typeface="Leelawadee UI" panose="020B0502040204020203" pitchFamily="34" charset="-34"/>
              </a:rPr>
              <a:t>Semantic Annotation goes far beyond tagging.  It allows search using enrichment, linking and rules to return explicit and implicit results – complete intelligence.</a:t>
            </a:r>
            <a:endParaRPr lang="en-US" dirty="0">
              <a:solidFill>
                <a:schemeClr val="tx1"/>
              </a:solidFill>
              <a:latin typeface="Leelawadee UI" panose="020B0502040204020203" pitchFamily="34" charset="-34"/>
              <a:cs typeface="Leelawadee UI" panose="020B0502040204020203" pitchFamily="34" charset="-34"/>
            </a:endParaRPr>
          </a:p>
        </p:txBody>
      </p:sp>
      <p:sp>
        <p:nvSpPr>
          <p:cNvPr id="50" name="TextBox 49"/>
          <p:cNvSpPr txBox="1"/>
          <p:nvPr/>
        </p:nvSpPr>
        <p:spPr>
          <a:xfrm>
            <a:off x="683568" y="4797152"/>
            <a:ext cx="3168352" cy="400110"/>
          </a:xfrm>
          <a:prstGeom prst="rect">
            <a:avLst/>
          </a:prstGeom>
          <a:noFill/>
        </p:spPr>
        <p:txBody>
          <a:bodyPr wrap="square" rtlCol="0">
            <a:spAutoFit/>
          </a:bodyPr>
          <a:lstStyle/>
          <a:p>
            <a:r>
              <a:rPr lang="en-US" sz="2000" b="1" dirty="0" smtClean="0">
                <a:solidFill>
                  <a:srgbClr val="003663"/>
                </a:solidFill>
                <a:latin typeface="Calibri" panose="020F0502020204030204" pitchFamily="34" charset="0"/>
                <a:cs typeface="Leelawadee UI" panose="020B0502040204020203" pitchFamily="34" charset="-34"/>
              </a:rPr>
              <a:t>Graph Database</a:t>
            </a:r>
            <a:endParaRPr lang="en-US" sz="2000" b="1" dirty="0">
              <a:solidFill>
                <a:srgbClr val="003663"/>
              </a:solidFill>
              <a:latin typeface="Calibri" panose="020F0502020204030204" pitchFamily="34" charset="0"/>
              <a:cs typeface="Leelawadee UI" panose="020B0502040204020203" pitchFamily="34" charset="-34"/>
            </a:endParaRPr>
          </a:p>
        </p:txBody>
      </p:sp>
      <p:sp>
        <p:nvSpPr>
          <p:cNvPr id="52" name="TextBox 51"/>
          <p:cNvSpPr txBox="1"/>
          <p:nvPr/>
        </p:nvSpPr>
        <p:spPr>
          <a:xfrm>
            <a:off x="683568" y="5157192"/>
            <a:ext cx="2273560" cy="10772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latin typeface="Calibri" panose="020F0502020204030204" pitchFamily="34" charset="0"/>
              </a:rPr>
              <a:t>Standards Based</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rPr>
              <a:t>24-7 Resiliency</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rPr>
              <a:t>Hybrid Semantic Queries &amp; Search</a:t>
            </a:r>
          </a:p>
        </p:txBody>
      </p:sp>
      <p:sp>
        <p:nvSpPr>
          <p:cNvPr id="46" name="TextBox 45"/>
          <p:cNvSpPr txBox="1"/>
          <p:nvPr/>
        </p:nvSpPr>
        <p:spPr>
          <a:xfrm>
            <a:off x="611560" y="1124398"/>
            <a:ext cx="3168352" cy="400110"/>
          </a:xfrm>
          <a:prstGeom prst="rect">
            <a:avLst/>
          </a:prstGeom>
          <a:noFill/>
        </p:spPr>
        <p:txBody>
          <a:bodyPr wrap="square" rtlCol="0">
            <a:spAutoFit/>
          </a:bodyPr>
          <a:lstStyle/>
          <a:p>
            <a:r>
              <a:rPr lang="en-US" sz="2000" b="1" dirty="0" smtClean="0">
                <a:solidFill>
                  <a:srgbClr val="003663"/>
                </a:solidFill>
                <a:latin typeface="Calibri" panose="020F0502020204030204" pitchFamily="34" charset="0"/>
                <a:cs typeface="Leelawadee UI" panose="020B0502040204020203" pitchFamily="34" charset="-34"/>
              </a:rPr>
              <a:t>Content Enrichment</a:t>
            </a:r>
            <a:endParaRPr lang="en-US" sz="2000" b="1" dirty="0">
              <a:solidFill>
                <a:srgbClr val="003663"/>
              </a:solidFill>
              <a:latin typeface="Calibri" panose="020F0502020204030204" pitchFamily="34" charset="0"/>
              <a:cs typeface="Leelawadee UI" panose="020B0502040204020203" pitchFamily="34" charset="-34"/>
            </a:endParaRPr>
          </a:p>
        </p:txBody>
      </p:sp>
      <p:sp>
        <p:nvSpPr>
          <p:cNvPr id="48" name="TextBox 47"/>
          <p:cNvSpPr txBox="1"/>
          <p:nvPr/>
        </p:nvSpPr>
        <p:spPr>
          <a:xfrm>
            <a:off x="683568" y="1484438"/>
            <a:ext cx="2222943" cy="10772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tx1"/>
                </a:solidFill>
                <a:latin typeface="Calibri" panose="020F0502020204030204" pitchFamily="34" charset="0"/>
              </a:rPr>
              <a:t>Text Mining &amp; Classification</a:t>
            </a:r>
          </a:p>
          <a:p>
            <a:pPr marL="285750" indent="-285750">
              <a:buFont typeface="Arial" panose="020B0604020202020204" pitchFamily="34" charset="0"/>
              <a:buChar char="•"/>
            </a:pPr>
            <a:r>
              <a:rPr lang="en-US" dirty="0" smtClean="0">
                <a:solidFill>
                  <a:schemeClr val="tx1"/>
                </a:solidFill>
                <a:latin typeface="Calibri" panose="020F0502020204030204" pitchFamily="34" charset="0"/>
              </a:rPr>
              <a:t>Curation</a:t>
            </a:r>
          </a:p>
          <a:p>
            <a:pPr marL="285750" indent="-285750">
              <a:buFont typeface="Arial" panose="020B0604020202020204" pitchFamily="34" charset="0"/>
              <a:buChar char="•"/>
            </a:pPr>
            <a:r>
              <a:rPr lang="en-US" dirty="0" smtClean="0">
                <a:solidFill>
                  <a:schemeClr val="tx1"/>
                </a:solidFill>
                <a:latin typeface="Calibri" panose="020F0502020204030204" pitchFamily="34" charset="0"/>
              </a:rPr>
              <a:t>Quality Monitoring</a:t>
            </a:r>
          </a:p>
        </p:txBody>
      </p:sp>
      <p:sp>
        <p:nvSpPr>
          <p:cNvPr id="42" name="TextBox 41"/>
          <p:cNvSpPr txBox="1"/>
          <p:nvPr/>
        </p:nvSpPr>
        <p:spPr>
          <a:xfrm>
            <a:off x="683568" y="2963978"/>
            <a:ext cx="3168352" cy="400110"/>
          </a:xfrm>
          <a:prstGeom prst="rect">
            <a:avLst/>
          </a:prstGeom>
          <a:noFill/>
        </p:spPr>
        <p:txBody>
          <a:bodyPr wrap="square" rtlCol="0">
            <a:spAutoFit/>
          </a:bodyPr>
          <a:lstStyle/>
          <a:p>
            <a:r>
              <a:rPr lang="en-US" sz="2000" b="1" dirty="0" smtClean="0">
                <a:solidFill>
                  <a:srgbClr val="003663"/>
                </a:solidFill>
                <a:latin typeface="Calibri" panose="020F0502020204030204" pitchFamily="34" charset="0"/>
                <a:cs typeface="Leelawadee UI" panose="020B0502040204020203" pitchFamily="34" charset="-34"/>
              </a:rPr>
              <a:t>Data Management</a:t>
            </a:r>
            <a:endParaRPr lang="en-US" sz="2000" b="1" dirty="0">
              <a:solidFill>
                <a:srgbClr val="003663"/>
              </a:solidFill>
              <a:latin typeface="Calibri" panose="020F0502020204030204" pitchFamily="34" charset="0"/>
              <a:cs typeface="Leelawadee UI" panose="020B0502040204020203" pitchFamily="34" charset="-34"/>
            </a:endParaRPr>
          </a:p>
        </p:txBody>
      </p:sp>
      <p:sp>
        <p:nvSpPr>
          <p:cNvPr id="43" name="TextBox 42"/>
          <p:cNvSpPr txBox="1"/>
          <p:nvPr/>
        </p:nvSpPr>
        <p:spPr>
          <a:xfrm>
            <a:off x="683568" y="3324018"/>
            <a:ext cx="2462035" cy="10772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latin typeface="Calibri" panose="020F0502020204030204" pitchFamily="34" charset="0"/>
              </a:rPr>
              <a:t>Ontologies and Semantic Annotation</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rPr>
              <a:t>Web mining</a:t>
            </a:r>
          </a:p>
          <a:p>
            <a:pPr marL="285750" indent="-285750">
              <a:buFont typeface="Arial" panose="020B0604020202020204" pitchFamily="34" charset="0"/>
              <a:buChar char="•"/>
            </a:pPr>
            <a:r>
              <a:rPr lang="en-US" dirty="0" smtClean="0">
                <a:solidFill>
                  <a:srgbClr val="000000"/>
                </a:solidFill>
                <a:latin typeface="Calibri" panose="020F0502020204030204" pitchFamily="34" charset="0"/>
              </a:rPr>
              <a:t>Identity Resolution</a:t>
            </a:r>
          </a:p>
        </p:txBody>
      </p:sp>
      <p:sp>
        <p:nvSpPr>
          <p:cNvPr id="4" name="Slide Number Placeholder 3"/>
          <p:cNvSpPr>
            <a:spLocks noGrp="1"/>
          </p:cNvSpPr>
          <p:nvPr>
            <p:ph type="sldNum" sz="quarter" idx="11"/>
          </p:nvPr>
        </p:nvSpPr>
        <p:spPr/>
        <p:txBody>
          <a:bodyPr/>
          <a:lstStyle/>
          <a:p>
            <a:pPr>
              <a:defRPr/>
            </a:pPr>
            <a:r>
              <a:rPr lang="en-GB" dirty="0" smtClean="0"/>
              <a:t>#</a:t>
            </a:r>
            <a:fld id="{C43228C6-149F-4258-8305-F12858584983}" type="slidenum">
              <a:rPr lang="en-GB" smtClean="0"/>
              <a:pPr>
                <a:defRPr/>
              </a:pPr>
              <a:t>6</a:t>
            </a:fld>
            <a:endParaRPr lang="en-GB" dirty="0"/>
          </a:p>
        </p:txBody>
      </p:sp>
      <p:pic>
        <p:nvPicPr>
          <p:cNvPr id="7" name="Picture 6" descr="semantic_enrichment.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913136" y="1478326"/>
            <a:ext cx="938784" cy="1158240"/>
          </a:xfrm>
          <a:prstGeom prst="rect">
            <a:avLst/>
          </a:prstGeom>
        </p:spPr>
      </p:pic>
      <p:pic>
        <p:nvPicPr>
          <p:cNvPr id="8" name="Picture 7" descr="data_mgnt.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71800" y="3252010"/>
            <a:ext cx="1152144" cy="1176528"/>
          </a:xfrm>
          <a:prstGeom prst="rect">
            <a:avLst/>
          </a:prstGeom>
        </p:spPr>
      </p:pic>
      <p:pic>
        <p:nvPicPr>
          <p:cNvPr id="9" name="Picture 8" descr="database.png"/>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643768" y="5275288"/>
            <a:ext cx="1280160" cy="890016"/>
          </a:xfrm>
          <a:prstGeom prst="rect">
            <a:avLst/>
          </a:prstGeom>
        </p:spPr>
      </p:pic>
      <p:sp>
        <p:nvSpPr>
          <p:cNvPr id="20"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Tree>
    <p:extLst>
      <p:ext uri="{BB962C8B-B14F-4D97-AF65-F5344CB8AC3E}">
        <p14:creationId xmlns:p14="http://schemas.microsoft.com/office/powerpoint/2010/main" xmlns="" val="680114129"/>
      </p:ext>
    </p:extLst>
  </p:cSld>
  <p:clrMapOvr>
    <a:masterClrMapping/>
  </p:clrMapOvr>
  <mc:AlternateContent xmlns:mc="http://schemas.openxmlformats.org/markup-compatibility/2006">
    <mc:Choice xmlns:p14="http://schemas.microsoft.com/office/powerpoint/2010/main" xmlns="" Requires="p14">
      <p:transition spd="slow" p14:dur="2000" advTm="127049"/>
    </mc:Choice>
    <mc:Fallback>
      <p:transition spd="slow" advTm="12704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a:t>What is RDF G</a:t>
            </a:r>
            <a:r>
              <a:rPr lang="en-US" dirty="0" smtClean="0"/>
              <a:t>ood </a:t>
            </a:r>
            <a:r>
              <a:rPr lang="en-US" dirty="0"/>
              <a:t>f</a:t>
            </a:r>
            <a:r>
              <a:rPr lang="en-US" dirty="0" smtClean="0"/>
              <a:t>or</a:t>
            </a:r>
            <a:r>
              <a:rPr lang="en-US" dirty="0"/>
              <a:t>?</a:t>
            </a:r>
            <a:endParaRPr lang="en-US" altLang="bg-BG" dirty="0" smtClean="0"/>
          </a:p>
        </p:txBody>
      </p:sp>
      <p:sp>
        <p:nvSpPr>
          <p:cNvPr id="8197" name="Content Placeholder 5"/>
          <p:cNvSpPr>
            <a:spLocks noGrp="1"/>
          </p:cNvSpPr>
          <p:nvPr>
            <p:ph idx="4294967295"/>
          </p:nvPr>
        </p:nvSpPr>
        <p:spPr>
          <a:xfrm>
            <a:off x="719138" y="1052736"/>
            <a:ext cx="8245350" cy="5472608"/>
          </a:xfrm>
        </p:spPr>
        <p:txBody>
          <a:bodyPr/>
          <a:lstStyle/>
          <a:p>
            <a:r>
              <a:rPr lang="en-US" sz="2000" b="1" dirty="0"/>
              <a:t>Metadata-based content management</a:t>
            </a:r>
          </a:p>
          <a:p>
            <a:pPr lvl="1"/>
            <a:r>
              <a:rPr lang="en-US" dirty="0"/>
              <a:t>Metadata represents a </a:t>
            </a:r>
            <a:r>
              <a:rPr lang="en-US" b="1" dirty="0"/>
              <a:t>re-usable result of content </a:t>
            </a:r>
            <a:r>
              <a:rPr lang="en-US" b="1" dirty="0" smtClean="0"/>
              <a:t>analytics</a:t>
            </a:r>
            <a:endParaRPr lang="en-US" dirty="0"/>
          </a:p>
          <a:p>
            <a:pPr lvl="1"/>
            <a:r>
              <a:rPr lang="en-US" dirty="0" smtClean="0"/>
              <a:t>It </a:t>
            </a:r>
            <a:r>
              <a:rPr lang="en-US" dirty="0"/>
              <a:t>can be </a:t>
            </a:r>
            <a:r>
              <a:rPr lang="en-US" b="1" dirty="0"/>
              <a:t>repurposed</a:t>
            </a:r>
            <a:r>
              <a:rPr lang="en-US" dirty="0"/>
              <a:t> allowing for </a:t>
            </a:r>
            <a:r>
              <a:rPr lang="en-US" dirty="0" smtClean="0"/>
              <a:t>a wide range of </a:t>
            </a:r>
            <a:r>
              <a:rPr lang="en-US" dirty="0"/>
              <a:t>applications</a:t>
            </a:r>
          </a:p>
          <a:p>
            <a:pPr lvl="1"/>
            <a:r>
              <a:rPr lang="en-US" dirty="0"/>
              <a:t>Most of the search engines do analytics, but the results are not explicit; so, they cannot be validated, refined and used by other applications</a:t>
            </a:r>
          </a:p>
          <a:p>
            <a:r>
              <a:rPr lang="en-US" sz="2000" b="1" dirty="0"/>
              <a:t>Linking text and structured </a:t>
            </a:r>
            <a:r>
              <a:rPr lang="en-US" sz="2000" b="1" dirty="0" smtClean="0"/>
              <a:t>data</a:t>
            </a:r>
          </a:p>
          <a:p>
            <a:pPr lvl="1"/>
            <a:r>
              <a:rPr lang="en-US" dirty="0" smtClean="0"/>
              <a:t>Allows structured, uniform and efficient access to diverse domain models, taxonomies, dictionaries, reference databases</a:t>
            </a:r>
            <a:endParaRPr lang="en-US" dirty="0"/>
          </a:p>
          <a:p>
            <a:r>
              <a:rPr lang="en-US" sz="2000" b="1" dirty="0"/>
              <a:t>Reference data management</a:t>
            </a:r>
          </a:p>
          <a:p>
            <a:pPr lvl="1"/>
            <a:r>
              <a:rPr lang="en-US" dirty="0"/>
              <a:t>E.g. product catalogs and taxonomies that are too structured to be managed with NoSQL, but too diverse and interconnected for SQL</a:t>
            </a:r>
          </a:p>
          <a:p>
            <a:r>
              <a:rPr lang="en-US" sz="2000" b="1" dirty="0"/>
              <a:t>Using open linked data (LOD)</a:t>
            </a:r>
          </a:p>
          <a:p>
            <a:pPr lvl="1"/>
            <a:r>
              <a:rPr lang="en-US" dirty="0"/>
              <a:t>A growing amount and diverse public data can be used in enterprise Knowledge Management applications</a:t>
            </a:r>
          </a:p>
          <a:p>
            <a:pPr marL="457200" lvl="1" indent="0">
              <a:buNone/>
            </a:pPr>
            <a:endParaRPr lang="en-US" altLang="bg-BG" dirty="0" smtClean="0"/>
          </a:p>
          <a:p>
            <a:endParaRPr lang="de-DE" altLang="bg-BG" sz="2000" dirty="0" smtClean="0"/>
          </a:p>
          <a:p>
            <a:endParaRPr lang="de-DE" altLang="bg-BG" sz="2000" dirty="0" smtClean="0"/>
          </a:p>
        </p:txBody>
      </p:sp>
      <p:sp>
        <p:nvSpPr>
          <p:cNvPr id="8" name="Slide Number Placeholder 3"/>
          <p:cNvSpPr>
            <a:spLocks noGrp="1"/>
          </p:cNvSpPr>
          <p:nvPr>
            <p:ph type="sldNum" sz="quarter" idx="11"/>
          </p:nvPr>
        </p:nvSpPr>
        <p:spPr>
          <a:xfrm>
            <a:off x="8215313" y="6597650"/>
            <a:ext cx="677862" cy="244475"/>
          </a:xfrm>
        </p:spPr>
        <p:txBody>
          <a:bodyPr/>
          <a:lstStyle/>
          <a:p>
            <a:pPr>
              <a:defRPr/>
            </a:pPr>
            <a:r>
              <a:rPr lang="en-GB" dirty="0" smtClean="0"/>
              <a:t>#</a:t>
            </a:r>
            <a:fld id="{16AFB040-C83A-4B3C-BC24-1728086ED5A9}" type="slidenum">
              <a:rPr lang="en-GB" smtClean="0"/>
              <a:pPr>
                <a:defRPr/>
              </a:pPr>
              <a:t>7</a:t>
            </a:fld>
            <a:endParaRPr lang="en-GB" dirty="0"/>
          </a:p>
        </p:txBody>
      </p:sp>
      <p:sp>
        <p:nvSpPr>
          <p:cNvPr id="10"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
        <p:nvSpPr>
          <p:cNvPr id="11" name="Footer Placeholder 2"/>
          <p:cNvSpPr>
            <a:spLocks noGrp="1"/>
          </p:cNvSpPr>
          <p:nvPr>
            <p:ph type="ftr" sz="quarter" idx="10"/>
          </p:nvPr>
        </p:nvSpPr>
        <p:spPr>
          <a:xfrm>
            <a:off x="2267744" y="6592887"/>
            <a:ext cx="4787899" cy="276999"/>
          </a:xfrm>
        </p:spPr>
        <p:txBody>
          <a:bodyPr/>
          <a:lstStyle/>
          <a:p>
            <a:pPr>
              <a:defRPr/>
            </a:pPr>
            <a:r>
              <a:rPr lang="en-US" smtClean="0">
                <a:solidFill>
                  <a:srgbClr val="003663"/>
                </a:solidFill>
              </a:rPr>
              <a:t>Semantic Technology in Publishing &amp; Finance</a:t>
            </a:r>
            <a:endParaRPr lang="en-GB" dirty="0">
              <a:solidFill>
                <a:srgbClr val="003663"/>
              </a:solidFill>
            </a:endParaRPr>
          </a:p>
        </p:txBody>
      </p:sp>
    </p:spTree>
    <p:extLst>
      <p:ext uri="{BB962C8B-B14F-4D97-AF65-F5344CB8AC3E}">
        <p14:creationId xmlns:p14="http://schemas.microsoft.com/office/powerpoint/2010/main" xmlns="" val="2806764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684213" y="5445125"/>
            <a:ext cx="8280400" cy="1008063"/>
          </a:xfrm>
        </p:spPr>
        <p:txBody>
          <a:bodyPr/>
          <a:lstStyle/>
          <a:p>
            <a:r>
              <a:rPr lang="en-US" altLang="bg-BG" dirty="0" smtClean="0"/>
              <a:t>July 2013 stats: 2 289 datasets </a:t>
            </a:r>
            <a:r>
              <a:rPr lang="en-US" altLang="bg-BG" sz="1800" dirty="0" smtClean="0"/>
              <a:t>(http://stats.lod2.eu/)</a:t>
            </a:r>
          </a:p>
          <a:p>
            <a:r>
              <a:rPr lang="en-US" altLang="bg-BG" dirty="0" smtClean="0"/>
              <a:t>Growing exponentially (see the dotted trend line)</a:t>
            </a:r>
          </a:p>
          <a:p>
            <a:pPr>
              <a:buFontTx/>
              <a:buNone/>
            </a:pPr>
            <a:endParaRPr lang="en-US" altLang="bg-BG" sz="3200" dirty="0" smtClean="0"/>
          </a:p>
          <a:p>
            <a:endParaRPr lang="en-US" altLang="bg-BG" sz="3200" dirty="0" smtClean="0"/>
          </a:p>
          <a:p>
            <a:pPr lvl="1"/>
            <a:endParaRPr lang="en-US" altLang="bg-BG" sz="2200" dirty="0" smtClean="0"/>
          </a:p>
        </p:txBody>
      </p:sp>
      <p:sp>
        <p:nvSpPr>
          <p:cNvPr id="14339" name="Title 1"/>
          <p:cNvSpPr>
            <a:spLocks noGrp="1"/>
          </p:cNvSpPr>
          <p:nvPr>
            <p:ph type="title"/>
          </p:nvPr>
        </p:nvSpPr>
        <p:spPr>
          <a:xfrm>
            <a:off x="2987675" y="-31750"/>
            <a:ext cx="5976938" cy="723900"/>
          </a:xfrm>
          <a:ln/>
        </p:spPr>
        <p:txBody>
          <a:bodyPr/>
          <a:lstStyle/>
          <a:p>
            <a:r>
              <a:rPr lang="en-US" altLang="bg-BG" dirty="0" smtClean="0"/>
              <a:t>LOD: Growing Exponentially</a:t>
            </a:r>
          </a:p>
        </p:txBody>
      </p:sp>
      <p:pic>
        <p:nvPicPr>
          <p:cNvPr id="1434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03350" y="1031850"/>
            <a:ext cx="6985000" cy="419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r>
              <a:rPr lang="en-GB" dirty="0" smtClean="0"/>
              <a:t>#</a:t>
            </a:r>
            <a:fld id="{E9C73E15-9475-4903-9E27-8DA9C60E3E6D}" type="slidenum">
              <a:rPr lang="en-GB" smtClean="0"/>
              <a:pPr>
                <a:defRPr/>
              </a:pPr>
              <a:t>8</a:t>
            </a:fld>
            <a:endParaRPr lang="en-GB" dirty="0"/>
          </a:p>
        </p:txBody>
      </p:sp>
      <p:sp>
        <p:nvSpPr>
          <p:cNvPr id="8"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
        <p:nvSpPr>
          <p:cNvPr id="9" name="Footer Placeholder 2"/>
          <p:cNvSpPr>
            <a:spLocks noGrp="1"/>
          </p:cNvSpPr>
          <p:nvPr>
            <p:ph type="ftr" sz="quarter" idx="10"/>
          </p:nvPr>
        </p:nvSpPr>
        <p:spPr>
          <a:xfrm>
            <a:off x="2267744" y="6592887"/>
            <a:ext cx="4787899" cy="276999"/>
          </a:xfrm>
        </p:spPr>
        <p:txBody>
          <a:bodyPr/>
          <a:lstStyle/>
          <a:p>
            <a:pPr>
              <a:defRPr/>
            </a:pPr>
            <a:r>
              <a:rPr lang="en-US" smtClean="0">
                <a:solidFill>
                  <a:srgbClr val="003663"/>
                </a:solidFill>
              </a:rPr>
              <a:t>Semantic Technology in Publishing &amp; Finance</a:t>
            </a:r>
            <a:endParaRPr lang="en-GB" dirty="0">
              <a:solidFill>
                <a:srgbClr val="003663"/>
              </a:solidFill>
            </a:endParaRPr>
          </a:p>
        </p:txBody>
      </p:sp>
    </p:spTree>
    <p:extLst>
      <p:ext uri="{BB962C8B-B14F-4D97-AF65-F5344CB8AC3E}">
        <p14:creationId xmlns:p14="http://schemas.microsoft.com/office/powerpoint/2010/main" xmlns="" val="31798839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How Does </a:t>
            </a:r>
            <a:r>
              <a:rPr lang="en-US" dirty="0"/>
              <a:t>I</a:t>
            </a:r>
            <a:r>
              <a:rPr lang="en-US" dirty="0" smtClean="0"/>
              <a:t>nference </a:t>
            </a:r>
            <a:r>
              <a:rPr lang="en-US" dirty="0"/>
              <a:t>H</a:t>
            </a:r>
            <a:r>
              <a:rPr lang="en-US" dirty="0" smtClean="0"/>
              <a:t>elp?</a:t>
            </a:r>
            <a:endParaRPr lang="en-US" altLang="bg-BG" dirty="0" smtClean="0"/>
          </a:p>
        </p:txBody>
      </p:sp>
      <p:sp>
        <p:nvSpPr>
          <p:cNvPr id="8197" name="Content Placeholder 5"/>
          <p:cNvSpPr>
            <a:spLocks noGrp="1"/>
          </p:cNvSpPr>
          <p:nvPr>
            <p:ph idx="4294967295"/>
          </p:nvPr>
        </p:nvSpPr>
        <p:spPr>
          <a:xfrm>
            <a:off x="719138" y="1196974"/>
            <a:ext cx="8245350" cy="5328369"/>
          </a:xfrm>
        </p:spPr>
        <p:txBody>
          <a:bodyPr/>
          <a:lstStyle/>
          <a:p>
            <a:r>
              <a:rPr lang="en-US" sz="2000" b="1" dirty="0" smtClean="0"/>
              <a:t>Intelligent mapping of queries to data</a:t>
            </a:r>
          </a:p>
          <a:p>
            <a:pPr lvl="1"/>
            <a:r>
              <a:rPr lang="en-US" dirty="0" smtClean="0"/>
              <a:t>This matters a lot when an application should query a dataset combined from 10+ sources, which evolve independently</a:t>
            </a:r>
          </a:p>
          <a:p>
            <a:pPr lvl="1"/>
            <a:r>
              <a:rPr lang="en-US" dirty="0" smtClean="0"/>
              <a:t>There is no way application developer can stay on top of all schemata and all datasets, all the time</a:t>
            </a:r>
          </a:p>
          <a:p>
            <a:r>
              <a:rPr lang="en-US" sz="2000" b="1" dirty="0" smtClean="0"/>
              <a:t>Finding patterns and inferring new relationships</a:t>
            </a:r>
          </a:p>
          <a:p>
            <a:pPr lvl="1"/>
            <a:r>
              <a:rPr lang="en-US" dirty="0" smtClean="0"/>
              <a:t>Think of someone constantly looking for patterns that elicit new relations, which can match patterns that elicit other relations …</a:t>
            </a:r>
          </a:p>
          <a:p>
            <a:pPr lvl="1"/>
            <a:r>
              <a:rPr lang="en-US" dirty="0" smtClean="0"/>
              <a:t>Or someone who goes deeper and deeper into finding new ways to rewrite a query, over and over again, until all alternatives are exhausted</a:t>
            </a:r>
          </a:p>
          <a:p>
            <a:r>
              <a:rPr lang="en-US" sz="2000" b="1" dirty="0" smtClean="0"/>
              <a:t>Get deeper results and more complete results</a:t>
            </a:r>
          </a:p>
          <a:p>
            <a:r>
              <a:rPr lang="en-US" sz="2000" b="1" dirty="0" smtClean="0"/>
              <a:t>Cheaper data integration, easier querying</a:t>
            </a:r>
          </a:p>
          <a:p>
            <a:pPr marL="457200" lvl="1" indent="0">
              <a:buNone/>
            </a:pPr>
            <a:endParaRPr lang="en-US" altLang="bg-BG" dirty="0" smtClean="0"/>
          </a:p>
          <a:p>
            <a:endParaRPr lang="de-DE" altLang="bg-BG" sz="2000" dirty="0" smtClean="0"/>
          </a:p>
          <a:p>
            <a:endParaRPr lang="de-DE" altLang="bg-BG" sz="2000" dirty="0" smtClean="0"/>
          </a:p>
        </p:txBody>
      </p:sp>
      <p:sp>
        <p:nvSpPr>
          <p:cNvPr id="8" name="Slide Number Placeholder 3"/>
          <p:cNvSpPr>
            <a:spLocks noGrp="1"/>
          </p:cNvSpPr>
          <p:nvPr>
            <p:ph type="sldNum" sz="quarter" idx="11"/>
          </p:nvPr>
        </p:nvSpPr>
        <p:spPr>
          <a:xfrm>
            <a:off x="8215313" y="6597650"/>
            <a:ext cx="677862" cy="244475"/>
          </a:xfrm>
        </p:spPr>
        <p:txBody>
          <a:bodyPr/>
          <a:lstStyle/>
          <a:p>
            <a:pPr>
              <a:defRPr/>
            </a:pPr>
            <a:r>
              <a:rPr lang="en-GB" dirty="0" smtClean="0"/>
              <a:t>#</a:t>
            </a:r>
            <a:fld id="{16AFB040-C83A-4B3C-BC24-1728086ED5A9}" type="slidenum">
              <a:rPr lang="en-GB" smtClean="0"/>
              <a:pPr>
                <a:defRPr/>
              </a:pPr>
              <a:t>9</a:t>
            </a:fld>
            <a:endParaRPr lang="en-GB" dirty="0"/>
          </a:p>
        </p:txBody>
      </p:sp>
      <p:sp>
        <p:nvSpPr>
          <p:cNvPr id="10" name="Date Placeholder 4"/>
          <p:cNvSpPr>
            <a:spLocks noGrp="1"/>
          </p:cNvSpPr>
          <p:nvPr>
            <p:ph type="dt" sz="half" idx="12"/>
          </p:nvPr>
        </p:nvSpPr>
        <p:spPr>
          <a:xfrm>
            <a:off x="7072313" y="6597650"/>
            <a:ext cx="1071562" cy="244475"/>
          </a:xfrm>
        </p:spPr>
        <p:txBody>
          <a:bodyPr/>
          <a:lstStyle/>
          <a:p>
            <a:pPr>
              <a:defRPr/>
            </a:pPr>
            <a:r>
              <a:rPr lang="en-US" smtClean="0"/>
              <a:t>Oct 2014</a:t>
            </a:r>
            <a:endParaRPr lang="en-GB" dirty="0"/>
          </a:p>
        </p:txBody>
      </p:sp>
      <p:sp>
        <p:nvSpPr>
          <p:cNvPr id="11" name="Footer Placeholder 2"/>
          <p:cNvSpPr>
            <a:spLocks noGrp="1"/>
          </p:cNvSpPr>
          <p:nvPr>
            <p:ph type="ftr" sz="quarter" idx="10"/>
          </p:nvPr>
        </p:nvSpPr>
        <p:spPr>
          <a:xfrm>
            <a:off x="2267744" y="6592887"/>
            <a:ext cx="4787899" cy="276999"/>
          </a:xfrm>
        </p:spPr>
        <p:txBody>
          <a:bodyPr/>
          <a:lstStyle/>
          <a:p>
            <a:pPr>
              <a:defRPr/>
            </a:pPr>
            <a:r>
              <a:rPr lang="en-US" smtClean="0">
                <a:solidFill>
                  <a:srgbClr val="003663"/>
                </a:solidFill>
              </a:rPr>
              <a:t>Semantic Technology in Publishing &amp; Finance</a:t>
            </a:r>
            <a:endParaRPr lang="en-GB" dirty="0">
              <a:solidFill>
                <a:srgbClr val="003663"/>
              </a:solidFill>
            </a:endParaRPr>
          </a:p>
        </p:txBody>
      </p:sp>
    </p:spTree>
    <p:extLst>
      <p:ext uri="{BB962C8B-B14F-4D97-AF65-F5344CB8AC3E}">
        <p14:creationId xmlns:p14="http://schemas.microsoft.com/office/powerpoint/2010/main" xmlns="" val="272868565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9.2"/>
</p:tagLst>
</file>

<file path=ppt/theme/theme1.xml><?xml version="1.0" encoding="utf-8"?>
<a:theme xmlns:a="http://schemas.openxmlformats.org/drawingml/2006/main" name="Default Design">
  <a:themeElements>
    <a:clrScheme name="Default Design 8">
      <a:dk1>
        <a:srgbClr val="000000"/>
      </a:dk1>
      <a:lt1>
        <a:srgbClr val="EFFFEF"/>
      </a:lt1>
      <a:dk2>
        <a:srgbClr val="005500"/>
      </a:dk2>
      <a:lt2>
        <a:srgbClr val="808080"/>
      </a:lt2>
      <a:accent1>
        <a:srgbClr val="00CC99"/>
      </a:accent1>
      <a:accent2>
        <a:srgbClr val="3333CC"/>
      </a:accent2>
      <a:accent3>
        <a:srgbClr val="F6FFF6"/>
      </a:accent3>
      <a:accent4>
        <a:srgbClr val="000000"/>
      </a:accent4>
      <a:accent5>
        <a:srgbClr val="AAE2CA"/>
      </a:accent5>
      <a:accent6>
        <a:srgbClr val="2D2DB9"/>
      </a:accent6>
      <a:hlink>
        <a:srgbClr val="CCCCFF"/>
      </a:hlink>
      <a:folHlink>
        <a:srgbClr val="B2B2B2"/>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6"/>
          </a:solidFill>
          <a:prstDash val="solid"/>
          <a:round/>
          <a:headEnd type="none" w="med" len="med"/>
          <a:tailEnd type="none" w="med" len="med"/>
        </a:ln>
        <a:effectLst/>
      </a:spPr>
      <a:bodyPr vert="horz" wrap="square" lIns="91440" tIns="45720" rIns="91440" bIns="45720" numCol="1" rtlCol="0" anchor="b"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bg2"/>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smtClean="0">
            <a:ln>
              <a:noFill/>
            </a:ln>
            <a:solidFill>
              <a:srgbClr val="005500"/>
            </a:solidFill>
            <a:effectLst/>
            <a:latin typeface="Tahom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EFFFEF"/>
        </a:lt1>
        <a:dk2>
          <a:srgbClr val="005500"/>
        </a:dk2>
        <a:lt2>
          <a:srgbClr val="808080"/>
        </a:lt2>
        <a:accent1>
          <a:srgbClr val="00CC99"/>
        </a:accent1>
        <a:accent2>
          <a:srgbClr val="3333CC"/>
        </a:accent2>
        <a:accent3>
          <a:srgbClr val="F6FFF6"/>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184375</TotalTime>
  <Words>3033</Words>
  <Application>Microsoft Office PowerPoint</Application>
  <PresentationFormat>On-screen Show (4:3)</PresentationFormat>
  <Paragraphs>526</Paragraphs>
  <Slides>50</Slides>
  <Notes>45</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Default Design</vt:lpstr>
      <vt:lpstr>Semantic Technology  in Publishing &amp; Finance Triplestores and inference, applications in Finance, the GraphDB engine, text-mining, projects and solutions for financial media and publishers  Keystone Industrial Panel ISWC 2014, Riva del Garda, 18 Oct 2014  </vt:lpstr>
      <vt:lpstr>Outline</vt:lpstr>
      <vt:lpstr>Ontotext</vt:lpstr>
      <vt:lpstr>Interlinking Text and Data</vt:lpstr>
      <vt:lpstr>Semantic Annotation</vt:lpstr>
      <vt:lpstr>Semantic Annotation</vt:lpstr>
      <vt:lpstr>What is RDF Good for?</vt:lpstr>
      <vt:lpstr>LOD: Growing Exponentially</vt:lpstr>
      <vt:lpstr>How Does Inference Help?</vt:lpstr>
      <vt:lpstr>Ontotext Technology Portfolio</vt:lpstr>
      <vt:lpstr>Outline</vt:lpstr>
      <vt:lpstr>BBC: The Perfect Application</vt:lpstr>
      <vt:lpstr>Ontotext and BBC</vt:lpstr>
      <vt:lpstr>BBC: The Perfect Application (ctd)</vt:lpstr>
      <vt:lpstr>Ontotext and AstraZeneca</vt:lpstr>
      <vt:lpstr>Context-based Disambiguation</vt:lpstr>
      <vt:lpstr>Ontotext and LMI</vt:lpstr>
      <vt:lpstr>Some of our clients</vt:lpstr>
      <vt:lpstr>Outline</vt:lpstr>
      <vt:lpstr>Publishing and Media Solution</vt:lpstr>
      <vt:lpstr>Solution Features</vt:lpstr>
      <vt:lpstr>Methodology</vt:lpstr>
      <vt:lpstr>Architecture Overview</vt:lpstr>
      <vt:lpstr>Authoring</vt:lpstr>
      <vt:lpstr>Contextual Authoring</vt:lpstr>
      <vt:lpstr>Curation</vt:lpstr>
      <vt:lpstr>Example of Client Integrated Curation</vt:lpstr>
      <vt:lpstr>Example Curation Tool: PressAssociation</vt:lpstr>
      <vt:lpstr>Monitoring and Curation Curation Tool</vt:lpstr>
      <vt:lpstr>Continuous Adaptation</vt:lpstr>
      <vt:lpstr>Publishing</vt:lpstr>
      <vt:lpstr>User Behavior Tracking</vt:lpstr>
      <vt:lpstr>Personalized Recommendations</vt:lpstr>
      <vt:lpstr>Methodology</vt:lpstr>
      <vt:lpstr>Methodology</vt:lpstr>
      <vt:lpstr>Methodology</vt:lpstr>
      <vt:lpstr>Methodology</vt:lpstr>
      <vt:lpstr>Complete Domain Ontology </vt:lpstr>
      <vt:lpstr>Example KB for 50 daily publications</vt:lpstr>
      <vt:lpstr>Methodology</vt:lpstr>
      <vt:lpstr>Design of Machine Learning Pipeline</vt:lpstr>
      <vt:lpstr>Outline</vt:lpstr>
      <vt:lpstr>Discovering Suspicious Relationships</vt:lpstr>
      <vt:lpstr>What It Takes to Make It Work?</vt:lpstr>
      <vt:lpstr>Use Cases</vt:lpstr>
      <vt:lpstr>How: Semantic BI/Data-warehouses</vt:lpstr>
      <vt:lpstr>Ontotext and top 3 Business Media</vt:lpstr>
      <vt:lpstr>Reference Projects: BCA/Euromoney</vt:lpstr>
      <vt:lpstr>Ontotext and Euromoney</vt:lpstr>
      <vt:lpstr>Wrap up</vt:lpstr>
    </vt:vector>
  </TitlesOfParts>
  <Company>SIRMA AI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Naso</dc:creator>
  <cp:lastModifiedBy>Vladimir Alexiev</cp:lastModifiedBy>
  <cp:revision>2330</cp:revision>
  <cp:lastPrinted>2014-05-13T21:47:18Z</cp:lastPrinted>
  <dcterms:created xsi:type="dcterms:W3CDTF">2002-01-04T12:28:06Z</dcterms:created>
  <dcterms:modified xsi:type="dcterms:W3CDTF">2014-10-20T20:20:44Z</dcterms:modified>
</cp:coreProperties>
</file>